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f" ContentType="image/tiff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2" r:id="rId1"/>
  </p:sldMasterIdLst>
  <p:notesMasterIdLst>
    <p:notesMasterId r:id="rId42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318" r:id="rId14"/>
    <p:sldId id="269" r:id="rId15"/>
    <p:sldId id="272" r:id="rId16"/>
    <p:sldId id="273" r:id="rId17"/>
    <p:sldId id="274" r:id="rId18"/>
    <p:sldId id="275" r:id="rId19"/>
    <p:sldId id="276" r:id="rId20"/>
    <p:sldId id="283" r:id="rId21"/>
    <p:sldId id="284" r:id="rId22"/>
    <p:sldId id="290" r:id="rId23"/>
    <p:sldId id="317" r:id="rId24"/>
    <p:sldId id="319" r:id="rId25"/>
    <p:sldId id="316" r:id="rId26"/>
    <p:sldId id="291" r:id="rId27"/>
    <p:sldId id="292" r:id="rId28"/>
    <p:sldId id="293" r:id="rId29"/>
    <p:sldId id="294" r:id="rId30"/>
    <p:sldId id="295" r:id="rId31"/>
    <p:sldId id="296" r:id="rId32"/>
    <p:sldId id="297" r:id="rId33"/>
    <p:sldId id="298" r:id="rId34"/>
    <p:sldId id="299" r:id="rId35"/>
    <p:sldId id="305" r:id="rId36"/>
    <p:sldId id="300" r:id="rId37"/>
    <p:sldId id="306" r:id="rId38"/>
    <p:sldId id="311" r:id="rId39"/>
    <p:sldId id="312" r:id="rId40"/>
    <p:sldId id="314" r:id="rId41"/>
  </p:sldIdLst>
  <p:sldSz cx="36576000" cy="20574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6480">
          <p15:clr>
            <a:srgbClr val="A4A3A4"/>
          </p15:clr>
        </p15:guide>
        <p15:guide id="2" pos="115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382"/>
    <p:restoredTop sz="94728"/>
  </p:normalViewPr>
  <p:slideViewPr>
    <p:cSldViewPr snapToGrid="0">
      <p:cViewPr varScale="1">
        <p:scale>
          <a:sx n="50" d="100"/>
          <a:sy n="50" d="100"/>
        </p:scale>
        <p:origin x="600" y="168"/>
      </p:cViewPr>
      <p:guideLst>
        <p:guide orient="horz" pos="6480"/>
        <p:guide pos="115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Accuracy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C0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72D3-9046-8286-57269A5B258E}"/>
              </c:ext>
            </c:extLst>
          </c:dPt>
          <c:dPt>
            <c:idx val="1"/>
            <c:invertIfNegative val="0"/>
            <c:bubble3D val="0"/>
            <c:spPr>
              <a:solidFill>
                <a:srgbClr val="FFC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72D3-9046-8286-57269A5B258E}"/>
              </c:ext>
            </c:extLst>
          </c:dPt>
          <c:dPt>
            <c:idx val="2"/>
            <c:invertIfNegative val="0"/>
            <c:bubble3D val="0"/>
            <c:spPr>
              <a:solidFill>
                <a:srgbClr val="92D05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72D3-9046-8286-57269A5B258E}"/>
              </c:ext>
            </c:extLst>
          </c:dPt>
          <c:dPt>
            <c:idx val="3"/>
            <c:invertIfNegative val="0"/>
            <c:bubble3D val="0"/>
            <c:spPr>
              <a:solidFill>
                <a:srgbClr val="0070C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72D3-9046-8286-57269A5B258E}"/>
              </c:ext>
            </c:extLst>
          </c:dPt>
          <c:dLbls>
            <c:dLbl>
              <c:idx val="0"/>
              <c:spPr>
                <a:solidFill>
                  <a:srgbClr val="FFFFFF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50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4-72D3-9046-8286-57269A5B258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5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Word2Vec</c:v>
                </c:pt>
                <c:pt idx="1">
                  <c:v>FastText</c:v>
                </c:pt>
                <c:pt idx="2">
                  <c:v>GloVe</c:v>
                </c:pt>
                <c:pt idx="3">
                  <c:v>Swivel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0.72940000000000005</c:v>
                </c:pt>
                <c:pt idx="1">
                  <c:v>0.72709999999999997</c:v>
                </c:pt>
                <c:pt idx="2">
                  <c:v>0.72060000000000002</c:v>
                </c:pt>
                <c:pt idx="3">
                  <c:v>0.73040000000000005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2D3-9046-8286-57269A5B258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2130277840"/>
        <c:axId val="2133409440"/>
      </c:barChart>
      <c:catAx>
        <c:axId val="-21302778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6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133409440"/>
        <c:crosses val="autoZero"/>
        <c:auto val="1"/>
        <c:lblAlgn val="ctr"/>
        <c:lblOffset val="100"/>
        <c:noMultiLvlLbl val="0"/>
      </c:catAx>
      <c:valAx>
        <c:axId val="213340944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-213027784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64540386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63be167e0f_0_15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g63be167e0f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958499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63be167e0f_0_15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g63be167e0f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26714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63be167e0f_0_15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g63be167e0f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05598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63be167e0f_0_15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g63be167e0f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843829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63be167e0f_0_15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g63be167e0f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420244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63be167e0f_0_15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g63be167e0f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931382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63be167e0f_0_15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g63be167e0f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073332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63be167e0f_0_15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g63be167e0f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516181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63be167e0f_0_15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g63be167e0f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840707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63be167e0f_0_15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g63be167e0f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2976937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63be167e0f_0_15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g63be167e0f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033567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63be167e0f_0_15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g63be167e0f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643581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63be167e0f_0_15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g63be167e0f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917928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63be167e0f_0_15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g63be167e0f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9195795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63be167e0f_0_15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g63be167e0f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8984736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63be167e0f_0_15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g63be167e0f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5841575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63be167e0f_0_15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g63be167e0f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7924598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63be167e0f_0_15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g63be167e0f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9205391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63be167e0f_0_15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g63be167e0f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0674238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63be167e0f_0_15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g63be167e0f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7058689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63be167e0f_0_15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g63be167e0f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4818084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63be167e0f_0_15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g63be167e0f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92406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63be167e0f_0_15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g63be167e0f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0169694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63be167e0f_0_15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g63be167e0f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9111998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63be167e0f_0_15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g63be167e0f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6302423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63be167e0f_0_15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g63be167e0f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7384351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63be167e0f_0_15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g63be167e0f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6551122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63be167e0f_0_15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g63be167e0f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1418744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63be167e0f_0_15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g63be167e0f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07790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63be167e0f_0_15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g63be167e0f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875285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63be167e0f_0_15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g63be167e0f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1952482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63be167e0f_0_15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g63be167e0f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786480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63be167e0f_0_15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g63be167e0f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333872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63be167e0f_0_15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g63be167e0f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573668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63be167e0f_0_15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g63be167e0f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978417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63be167e0f_0_15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g63be167e0f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547362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63be167e0f_0_15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g63be167e0f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63176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63be167e0f_0_15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g63be167e0f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556560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63be167e0f_0_15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g63be167e0f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554069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63be167e0f_0_15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g63be167e0f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028559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2466000" y="2222400"/>
            <a:ext cx="31423200" cy="302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9600"/>
              <a:buFont typeface="Roboto Light"/>
              <a:buNone/>
              <a:defRPr sz="9600">
                <a:solidFill>
                  <a:srgbClr val="424242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Noto Sans KR Light" panose="020B0300000000000000" pitchFamily="34" charset="-127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9600"/>
              <a:buNone/>
              <a:defRPr sz="9600">
                <a:solidFill>
                  <a:srgbClr val="42424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9600"/>
              <a:buNone/>
              <a:defRPr sz="9600">
                <a:solidFill>
                  <a:srgbClr val="42424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9600"/>
              <a:buNone/>
              <a:defRPr sz="9600">
                <a:solidFill>
                  <a:srgbClr val="42424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9600"/>
              <a:buNone/>
              <a:defRPr sz="9600">
                <a:solidFill>
                  <a:srgbClr val="42424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9600"/>
              <a:buNone/>
              <a:defRPr sz="9600">
                <a:solidFill>
                  <a:srgbClr val="42424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9600"/>
              <a:buNone/>
              <a:defRPr sz="9600">
                <a:solidFill>
                  <a:srgbClr val="42424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9600"/>
              <a:buNone/>
              <a:defRPr sz="9600">
                <a:solidFill>
                  <a:srgbClr val="42424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9600"/>
              <a:buNone/>
              <a:defRPr sz="9600">
                <a:solidFill>
                  <a:srgbClr val="424242"/>
                </a:solidFill>
              </a:defRPr>
            </a:lvl9pPr>
          </a:lstStyle>
          <a:p>
            <a:endParaRPr dirty="0"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33889831" y="18652867"/>
            <a:ext cx="2194800" cy="1574400"/>
          </a:xfrm>
          <a:prstGeom prst="rect">
            <a:avLst/>
          </a:prstGeom>
        </p:spPr>
        <p:txBody>
          <a:bodyPr spcFirstLastPara="1" wrap="square" lIns="365700" tIns="365700" rIns="365700" bIns="365700" anchor="ctr" anchorCtr="0">
            <a:noAutofit/>
          </a:bodyPr>
          <a:lstStyle>
            <a:lvl1pPr lvl="0" rtl="0"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title" idx="2"/>
          </p:nvPr>
        </p:nvSpPr>
        <p:spPr>
          <a:xfrm>
            <a:off x="2466000" y="5767400"/>
            <a:ext cx="27357600" cy="9144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7200"/>
              <a:buFont typeface="Roboto Light"/>
              <a:buNone/>
              <a:defRPr sz="7200">
                <a:solidFill>
                  <a:srgbClr val="424242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Noto Sans KR Light" panose="020B0300000000000000" pitchFamily="34" charset="-127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9600"/>
              <a:buNone/>
              <a:defRPr sz="9600">
                <a:solidFill>
                  <a:srgbClr val="42424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9600"/>
              <a:buNone/>
              <a:defRPr sz="9600">
                <a:solidFill>
                  <a:srgbClr val="42424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9600"/>
              <a:buNone/>
              <a:defRPr sz="9600">
                <a:solidFill>
                  <a:srgbClr val="42424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9600"/>
              <a:buNone/>
              <a:defRPr sz="9600">
                <a:solidFill>
                  <a:srgbClr val="42424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9600"/>
              <a:buNone/>
              <a:defRPr sz="9600">
                <a:solidFill>
                  <a:srgbClr val="42424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9600"/>
              <a:buNone/>
              <a:defRPr sz="9600">
                <a:solidFill>
                  <a:srgbClr val="42424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9600"/>
              <a:buNone/>
              <a:defRPr sz="9600">
                <a:solidFill>
                  <a:srgbClr val="42424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9600"/>
              <a:buNone/>
              <a:defRPr sz="9600">
                <a:solidFill>
                  <a:srgbClr val="424242"/>
                </a:solidFill>
              </a:defRPr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>
  <p:cSld name="Presentation Title">
    <p:bg>
      <p:bgPr>
        <a:solidFill>
          <a:srgbClr val="FFFFFF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246800" y="1780100"/>
            <a:ext cx="34082400" cy="22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700" tIns="365700" rIns="365700" bIns="3657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200"/>
              <a:buFont typeface="Roboto Light"/>
              <a:buNone/>
              <a:defRPr sz="112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200"/>
              <a:buNone/>
              <a:defRPr sz="112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200"/>
              <a:buNone/>
              <a:defRPr sz="112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200"/>
              <a:buNone/>
              <a:defRPr sz="112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200"/>
              <a:buNone/>
              <a:defRPr sz="112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200"/>
              <a:buNone/>
              <a:defRPr sz="112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200"/>
              <a:buNone/>
              <a:defRPr sz="112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200"/>
              <a:buNone/>
              <a:defRPr sz="112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200"/>
              <a:buNone/>
              <a:defRPr sz="1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246800" y="4609900"/>
            <a:ext cx="34082400" cy="136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700" tIns="365700" rIns="365700" bIns="365700" anchor="t" anchorCtr="0">
            <a:noAutofit/>
          </a:bodyPr>
          <a:lstStyle>
            <a:lvl1pPr marL="457200" lvl="0" indent="-685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Char char="●"/>
              <a:defRPr sz="7200">
                <a:solidFill>
                  <a:schemeClr val="dk2"/>
                </a:solidFill>
              </a:defRPr>
            </a:lvl1pPr>
            <a:lvl2pPr marL="914400" lvl="1" indent="-584200">
              <a:lnSpc>
                <a:spcPct val="115000"/>
              </a:lnSpc>
              <a:spcBef>
                <a:spcPts val="6400"/>
              </a:spcBef>
              <a:spcAft>
                <a:spcPts val="0"/>
              </a:spcAft>
              <a:buClr>
                <a:schemeClr val="dk2"/>
              </a:buClr>
              <a:buSzPts val="5600"/>
              <a:buChar char="○"/>
              <a:defRPr sz="5600">
                <a:solidFill>
                  <a:schemeClr val="dk2"/>
                </a:solidFill>
              </a:defRPr>
            </a:lvl2pPr>
            <a:lvl3pPr marL="1371600" lvl="2" indent="-584200">
              <a:lnSpc>
                <a:spcPct val="115000"/>
              </a:lnSpc>
              <a:spcBef>
                <a:spcPts val="6400"/>
              </a:spcBef>
              <a:spcAft>
                <a:spcPts val="0"/>
              </a:spcAft>
              <a:buClr>
                <a:schemeClr val="dk2"/>
              </a:buClr>
              <a:buSzPts val="5600"/>
              <a:buChar char="■"/>
              <a:defRPr sz="5600">
                <a:solidFill>
                  <a:schemeClr val="dk2"/>
                </a:solidFill>
              </a:defRPr>
            </a:lvl3pPr>
            <a:lvl4pPr marL="1828800" lvl="3" indent="-584200">
              <a:lnSpc>
                <a:spcPct val="115000"/>
              </a:lnSpc>
              <a:spcBef>
                <a:spcPts val="6400"/>
              </a:spcBef>
              <a:spcAft>
                <a:spcPts val="0"/>
              </a:spcAft>
              <a:buClr>
                <a:schemeClr val="dk2"/>
              </a:buClr>
              <a:buSzPts val="5600"/>
              <a:buChar char="●"/>
              <a:defRPr sz="5600">
                <a:solidFill>
                  <a:schemeClr val="dk2"/>
                </a:solidFill>
              </a:defRPr>
            </a:lvl4pPr>
            <a:lvl5pPr marL="2286000" lvl="4" indent="-584200">
              <a:lnSpc>
                <a:spcPct val="115000"/>
              </a:lnSpc>
              <a:spcBef>
                <a:spcPts val="6400"/>
              </a:spcBef>
              <a:spcAft>
                <a:spcPts val="0"/>
              </a:spcAft>
              <a:buClr>
                <a:schemeClr val="dk2"/>
              </a:buClr>
              <a:buSzPts val="5600"/>
              <a:buChar char="○"/>
              <a:defRPr sz="5600">
                <a:solidFill>
                  <a:schemeClr val="dk2"/>
                </a:solidFill>
              </a:defRPr>
            </a:lvl5pPr>
            <a:lvl6pPr marL="2743200" lvl="5" indent="-584200">
              <a:lnSpc>
                <a:spcPct val="115000"/>
              </a:lnSpc>
              <a:spcBef>
                <a:spcPts val="6400"/>
              </a:spcBef>
              <a:spcAft>
                <a:spcPts val="0"/>
              </a:spcAft>
              <a:buClr>
                <a:schemeClr val="dk2"/>
              </a:buClr>
              <a:buSzPts val="5600"/>
              <a:buChar char="■"/>
              <a:defRPr sz="5600">
                <a:solidFill>
                  <a:schemeClr val="dk2"/>
                </a:solidFill>
              </a:defRPr>
            </a:lvl6pPr>
            <a:lvl7pPr marL="3200400" lvl="6" indent="-584200">
              <a:lnSpc>
                <a:spcPct val="115000"/>
              </a:lnSpc>
              <a:spcBef>
                <a:spcPts val="6400"/>
              </a:spcBef>
              <a:spcAft>
                <a:spcPts val="0"/>
              </a:spcAft>
              <a:buClr>
                <a:schemeClr val="dk2"/>
              </a:buClr>
              <a:buSzPts val="5600"/>
              <a:buChar char="●"/>
              <a:defRPr sz="5600">
                <a:solidFill>
                  <a:schemeClr val="dk2"/>
                </a:solidFill>
              </a:defRPr>
            </a:lvl7pPr>
            <a:lvl8pPr marL="3657600" lvl="7" indent="-584200">
              <a:lnSpc>
                <a:spcPct val="115000"/>
              </a:lnSpc>
              <a:spcBef>
                <a:spcPts val="6400"/>
              </a:spcBef>
              <a:spcAft>
                <a:spcPts val="0"/>
              </a:spcAft>
              <a:buClr>
                <a:schemeClr val="dk2"/>
              </a:buClr>
              <a:buSzPts val="5600"/>
              <a:buChar char="○"/>
              <a:defRPr sz="5600">
                <a:solidFill>
                  <a:schemeClr val="dk2"/>
                </a:solidFill>
              </a:defRPr>
            </a:lvl8pPr>
            <a:lvl9pPr marL="4114800" lvl="8" indent="-584200">
              <a:lnSpc>
                <a:spcPct val="115000"/>
              </a:lnSpc>
              <a:spcBef>
                <a:spcPts val="6400"/>
              </a:spcBef>
              <a:spcAft>
                <a:spcPts val="6400"/>
              </a:spcAft>
              <a:buClr>
                <a:schemeClr val="dk2"/>
              </a:buClr>
              <a:buSzPts val="5600"/>
              <a:buChar char="■"/>
              <a:defRPr sz="5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34499431" y="19262467"/>
            <a:ext cx="2194800" cy="15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700" tIns="365700" rIns="365700" bIns="365700" anchor="ctr" anchorCtr="0">
            <a:noAutofit/>
          </a:bodyPr>
          <a:lstStyle>
            <a:lvl1pPr lvl="0" algn="r" rtl="0">
              <a:buNone/>
              <a:defRPr sz="4000">
                <a:solidFill>
                  <a:schemeClr val="dk2"/>
                </a:solidFill>
              </a:defRPr>
            </a:lvl1pPr>
            <a:lvl2pPr lvl="1" algn="r" rtl="0">
              <a:buNone/>
              <a:defRPr sz="4000">
                <a:solidFill>
                  <a:schemeClr val="dk2"/>
                </a:solidFill>
              </a:defRPr>
            </a:lvl2pPr>
            <a:lvl3pPr lvl="2" algn="r" rtl="0">
              <a:buNone/>
              <a:defRPr sz="4000">
                <a:solidFill>
                  <a:schemeClr val="dk2"/>
                </a:solidFill>
              </a:defRPr>
            </a:lvl3pPr>
            <a:lvl4pPr lvl="3" algn="r" rtl="0">
              <a:buNone/>
              <a:defRPr sz="4000">
                <a:solidFill>
                  <a:schemeClr val="dk2"/>
                </a:solidFill>
              </a:defRPr>
            </a:lvl4pPr>
            <a:lvl5pPr lvl="4" algn="r" rtl="0">
              <a:buNone/>
              <a:defRPr sz="4000">
                <a:solidFill>
                  <a:schemeClr val="dk2"/>
                </a:solidFill>
              </a:defRPr>
            </a:lvl5pPr>
            <a:lvl6pPr lvl="5" algn="r" rtl="0">
              <a:buNone/>
              <a:defRPr sz="4000">
                <a:solidFill>
                  <a:schemeClr val="dk2"/>
                </a:solidFill>
              </a:defRPr>
            </a:lvl6pPr>
            <a:lvl7pPr lvl="6" algn="r" rtl="0">
              <a:buNone/>
              <a:defRPr sz="4000">
                <a:solidFill>
                  <a:schemeClr val="dk2"/>
                </a:solidFill>
              </a:defRPr>
            </a:lvl7pPr>
            <a:lvl8pPr lvl="7" algn="r" rtl="0">
              <a:buNone/>
              <a:defRPr sz="4000">
                <a:solidFill>
                  <a:schemeClr val="dk2"/>
                </a:solidFill>
              </a:defRPr>
            </a:lvl8pPr>
            <a:lvl9pPr lvl="8" algn="r" rtl="0">
              <a:buNone/>
              <a:defRPr sz="4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  <p:sldLayoutId id="2147483660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atsgo/embedding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98;p30"/>
          <p:cNvSpPr txBox="1">
            <a:spLocks/>
          </p:cNvSpPr>
          <p:nvPr/>
        </p:nvSpPr>
        <p:spPr>
          <a:xfrm>
            <a:off x="6336125" y="4389100"/>
            <a:ext cx="23903700" cy="12512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ko-KR" altLang="en-US" sz="12000" dirty="0">
                <a:latin typeface="Nanum Gothic" charset="-127"/>
                <a:ea typeface="Nanum Gothic" charset="-127"/>
                <a:cs typeface="Nanum Gothic" charset="-127"/>
              </a:rPr>
              <a:t>임베딩</a:t>
            </a:r>
            <a:r>
              <a:rPr lang="en-US" altLang="ko-KR" sz="12000" dirty="0">
                <a:latin typeface="Nanum Gothic" charset="-127"/>
                <a:ea typeface="Nanum Gothic" charset="-127"/>
                <a:cs typeface="Nanum Gothic" charset="-127"/>
              </a:rPr>
              <a:t>?</a:t>
            </a:r>
            <a:endParaRPr lang="ko-KR" altLang="en-US" sz="12000" dirty="0">
              <a:latin typeface="Nanum Gothic" charset="-127"/>
              <a:ea typeface="Nanum Gothic" charset="-127"/>
              <a:cs typeface="Nanum Gothic" charset="-12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64;p26"/>
          <p:cNvSpPr txBox="1">
            <a:spLocks/>
          </p:cNvSpPr>
          <p:nvPr/>
        </p:nvSpPr>
        <p:spPr>
          <a:xfrm>
            <a:off x="1735200" y="2130225"/>
            <a:ext cx="32154600" cy="302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ko-KR" altLang="en-US" sz="9600" dirty="0">
                <a:latin typeface="Nanum Gothic" charset="-127"/>
                <a:ea typeface="Nanum Gothic" charset="-127"/>
                <a:cs typeface="Nanum Gothic" charset="-127"/>
              </a:rPr>
              <a:t>임베딩으로 할 수 있는 것 </a:t>
            </a:r>
          </a:p>
          <a:p>
            <a:pPr>
              <a:buClr>
                <a:schemeClr val="dk1"/>
              </a:buClr>
              <a:buSzPts val="1100"/>
            </a:pPr>
            <a:r>
              <a:rPr lang="ko-KR" altLang="en-US" sz="9600" dirty="0">
                <a:latin typeface="Nanum Gothic" charset="-127"/>
                <a:ea typeface="Nanum Gothic" charset="-127"/>
                <a:cs typeface="Nanum Gothic" charset="-127"/>
              </a:rPr>
              <a:t> </a:t>
            </a:r>
          </a:p>
          <a:p>
            <a:endParaRPr lang="ko-KR" altLang="en-US" sz="9600" dirty="0"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7" name="Google Shape;165;p26"/>
          <p:cNvSpPr txBox="1">
            <a:spLocks/>
          </p:cNvSpPr>
          <p:nvPr/>
        </p:nvSpPr>
        <p:spPr>
          <a:xfrm>
            <a:off x="1735224" y="5600625"/>
            <a:ext cx="18960695" cy="9385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ko-KR" altLang="en-US" sz="7200" b="1">
                <a:latin typeface="Nanum Gothic" charset="-127"/>
                <a:ea typeface="Nanum Gothic" charset="-127"/>
                <a:cs typeface="Nanum Gothic" charset="-127"/>
              </a:rPr>
              <a:t>벡터 연산</a:t>
            </a:r>
            <a:r>
              <a:rPr lang="en-US" altLang="ko-KR" sz="7200" b="1">
                <a:latin typeface="Nanum Gothic" charset="-127"/>
                <a:ea typeface="Nanum Gothic" charset="-127"/>
                <a:cs typeface="Nanum Gothic" charset="-127"/>
              </a:rPr>
              <a:t>(</a:t>
            </a:r>
            <a:r>
              <a:rPr lang="ko-KR" altLang="en-US" sz="7200" b="1">
                <a:latin typeface="Nanum Gothic" charset="-127"/>
                <a:ea typeface="Nanum Gothic" charset="-127"/>
                <a:cs typeface="Nanum Gothic" charset="-127"/>
              </a:rPr>
              <a:t>유추 평가</a:t>
            </a:r>
            <a:r>
              <a:rPr lang="en-US" altLang="ko-KR" sz="7200" b="1">
                <a:latin typeface="Nanum Gothic" charset="-127"/>
                <a:ea typeface="Nanum Gothic" charset="-127"/>
                <a:cs typeface="Nanum Gothic" charset="-127"/>
              </a:rPr>
              <a:t>) </a:t>
            </a:r>
            <a:r>
              <a:rPr lang="en-US" altLang="ko-KR" sz="7200">
                <a:latin typeface="Nanum Gothic" charset="-127"/>
                <a:ea typeface="Nanum Gothic" charset="-127"/>
                <a:cs typeface="Nanum Gothic" charset="-127"/>
              </a:rPr>
              <a:t>: </a:t>
            </a:r>
            <a:r>
              <a:rPr lang="ko-KR" altLang="en-US" sz="7200">
                <a:latin typeface="Nanum Gothic" charset="-127"/>
                <a:ea typeface="Nanum Gothic" charset="-127"/>
                <a:cs typeface="Nanum Gothic" charset="-127"/>
              </a:rPr>
              <a:t>아들 </a:t>
            </a:r>
            <a:r>
              <a:rPr lang="en-US" altLang="ko-KR" sz="7200">
                <a:latin typeface="Nanum Gothic" charset="-127"/>
                <a:ea typeface="Nanum Gothic" charset="-127"/>
                <a:cs typeface="Nanum Gothic" charset="-127"/>
              </a:rPr>
              <a:t>– </a:t>
            </a:r>
            <a:r>
              <a:rPr lang="ko-KR" altLang="en-US" sz="7200">
                <a:latin typeface="Nanum Gothic" charset="-127"/>
                <a:ea typeface="Nanum Gothic" charset="-127"/>
                <a:cs typeface="Nanum Gothic" charset="-127"/>
              </a:rPr>
              <a:t>딸 </a:t>
            </a:r>
            <a:r>
              <a:rPr lang="en-US" altLang="ko-KR" sz="7200">
                <a:latin typeface="Nanum Gothic" charset="-127"/>
                <a:ea typeface="Nanum Gothic" charset="-127"/>
                <a:cs typeface="Nanum Gothic" charset="-127"/>
              </a:rPr>
              <a:t>+ </a:t>
            </a:r>
            <a:r>
              <a:rPr lang="ko-KR" altLang="en-US" sz="7200">
                <a:latin typeface="Nanum Gothic" charset="-127"/>
                <a:ea typeface="Nanum Gothic" charset="-127"/>
                <a:cs typeface="Nanum Gothic" charset="-127"/>
              </a:rPr>
              <a:t>소녀 </a:t>
            </a:r>
            <a:r>
              <a:rPr lang="en-US" altLang="ko-KR" sz="7200">
                <a:latin typeface="Nanum Gothic" charset="-127"/>
                <a:ea typeface="Nanum Gothic" charset="-127"/>
                <a:cs typeface="Nanum Gothic" charset="-127"/>
              </a:rPr>
              <a:t>= </a:t>
            </a:r>
            <a:r>
              <a:rPr lang="ko-KR" altLang="en-US" sz="7200">
                <a:latin typeface="Nanum Gothic" charset="-127"/>
                <a:ea typeface="Nanum Gothic" charset="-127"/>
                <a:cs typeface="Nanum Gothic" charset="-127"/>
              </a:rPr>
              <a:t>소년</a:t>
            </a:r>
            <a:endParaRPr lang="en-US" altLang="ko-KR" sz="7200" dirty="0">
              <a:latin typeface="Nanum Gothic" charset="-127"/>
              <a:ea typeface="Nanum Gothic" charset="-127"/>
              <a:cs typeface="Nanum Gothic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261958C-272E-8D48-BB39-B3F421F1B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1890" y="7200900"/>
            <a:ext cx="15744190" cy="8605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3893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64;p26"/>
          <p:cNvSpPr txBox="1">
            <a:spLocks/>
          </p:cNvSpPr>
          <p:nvPr/>
        </p:nvSpPr>
        <p:spPr>
          <a:xfrm>
            <a:off x="1735200" y="2130225"/>
            <a:ext cx="32154600" cy="302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ko-KR" altLang="en-US" sz="9600" dirty="0">
                <a:latin typeface="Nanum Gothic" charset="-127"/>
                <a:ea typeface="Nanum Gothic" charset="-127"/>
                <a:cs typeface="Nanum Gothic" charset="-127"/>
              </a:rPr>
              <a:t>임베딩으로 할 수 있는 것 </a:t>
            </a:r>
          </a:p>
          <a:p>
            <a:pPr>
              <a:buClr>
                <a:schemeClr val="dk1"/>
              </a:buClr>
              <a:buSzPts val="1100"/>
            </a:pPr>
            <a:endParaRPr lang="ko-KR" altLang="en-US" sz="9600" dirty="0">
              <a:latin typeface="Nanum Gothic" charset="-127"/>
              <a:ea typeface="Nanum Gothic" charset="-127"/>
              <a:cs typeface="Nanum Gothic" charset="-127"/>
            </a:endParaRPr>
          </a:p>
          <a:p>
            <a:endParaRPr lang="ko-KR" altLang="en-US" sz="9600" dirty="0"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6" name="Google Shape;165;p26"/>
          <p:cNvSpPr txBox="1">
            <a:spLocks/>
          </p:cNvSpPr>
          <p:nvPr/>
        </p:nvSpPr>
        <p:spPr>
          <a:xfrm>
            <a:off x="1735224" y="5600625"/>
            <a:ext cx="25635816" cy="9385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ko-KR" altLang="en-US" sz="7200" b="1">
                <a:latin typeface="Nanum Gothic" charset="-127"/>
                <a:ea typeface="Nanum Gothic" charset="-127"/>
                <a:cs typeface="Nanum Gothic" charset="-127"/>
              </a:rPr>
              <a:t>전이학습</a:t>
            </a:r>
            <a:r>
              <a:rPr lang="en-US" altLang="ko-KR" sz="7200" b="1">
                <a:latin typeface="Nanum Gothic" charset="-127"/>
                <a:ea typeface="Nanum Gothic" charset="-127"/>
                <a:cs typeface="Nanum Gothic" charset="-127"/>
              </a:rPr>
              <a:t>(transfer learning)</a:t>
            </a:r>
            <a:r>
              <a:rPr lang="ko-KR" altLang="en-US" sz="7200" b="1">
                <a:latin typeface="Nanum Gothic" charset="-127"/>
                <a:ea typeface="Nanum Gothic" charset="-127"/>
                <a:cs typeface="Nanum Gothic" charset="-127"/>
              </a:rPr>
              <a:t> </a:t>
            </a:r>
            <a:r>
              <a:rPr lang="en-US" altLang="ko-KR" sz="7200">
                <a:latin typeface="Nanum Gothic" charset="-127"/>
                <a:ea typeface="Nanum Gothic" charset="-127"/>
                <a:cs typeface="Nanum Gothic" charset="-127"/>
              </a:rPr>
              <a:t>: </a:t>
            </a:r>
            <a:r>
              <a:rPr lang="ko-KR" altLang="en-US" sz="7200">
                <a:latin typeface="Nanum Gothic" charset="-127"/>
                <a:ea typeface="Nanum Gothic" charset="-127"/>
                <a:cs typeface="Nanum Gothic" charset="-127"/>
              </a:rPr>
              <a:t>다른 딥러닝 모델의 입력값</a:t>
            </a:r>
            <a:endParaRPr lang="en-US" altLang="ko-KR" sz="7200" b="1" dirty="0">
              <a:latin typeface="Nanum Gothic" charset="-127"/>
              <a:ea typeface="Nanum Gothic" charset="-127"/>
              <a:cs typeface="Nanum Gothic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6514727-D6C6-CB44-AA0F-B21D4C1B27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5200" y="6910394"/>
            <a:ext cx="17256760" cy="886304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507EE33-8452-284D-89FD-E0980D3575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53960" y="8172517"/>
            <a:ext cx="10969880" cy="6338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1854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64;p26"/>
          <p:cNvSpPr txBox="1">
            <a:spLocks/>
          </p:cNvSpPr>
          <p:nvPr/>
        </p:nvSpPr>
        <p:spPr>
          <a:xfrm>
            <a:off x="1735200" y="2130225"/>
            <a:ext cx="32154600" cy="302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ko-KR" altLang="en-US" sz="9600" dirty="0">
                <a:latin typeface="Nanum Gothic" charset="-127"/>
                <a:ea typeface="Nanum Gothic" charset="-127"/>
                <a:cs typeface="Nanum Gothic" charset="-127"/>
              </a:rPr>
              <a:t>임베딩으로 할 수 있는 것 </a:t>
            </a:r>
          </a:p>
          <a:p>
            <a:endParaRPr lang="ko-KR" altLang="en-US" sz="9600" dirty="0"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7" name="Google Shape;165;p26"/>
          <p:cNvSpPr txBox="1">
            <a:spLocks/>
          </p:cNvSpPr>
          <p:nvPr/>
        </p:nvSpPr>
        <p:spPr>
          <a:xfrm>
            <a:off x="1735224" y="5600625"/>
            <a:ext cx="25635816" cy="9385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ko-KR" altLang="en-US" sz="7200" b="1">
                <a:latin typeface="Nanum Gothic" charset="-127"/>
                <a:ea typeface="Nanum Gothic" charset="-127"/>
                <a:cs typeface="Nanum Gothic" charset="-127"/>
              </a:rPr>
              <a:t>전이학습</a:t>
            </a:r>
            <a:r>
              <a:rPr lang="en-US" altLang="ko-KR" sz="7200" b="1">
                <a:latin typeface="Nanum Gothic" charset="-127"/>
                <a:ea typeface="Nanum Gothic" charset="-127"/>
                <a:cs typeface="Nanum Gothic" charset="-127"/>
              </a:rPr>
              <a:t>(transfer learning)</a:t>
            </a:r>
            <a:r>
              <a:rPr lang="ko-KR" altLang="en-US" sz="7200" b="1">
                <a:latin typeface="Nanum Gothic" charset="-127"/>
                <a:ea typeface="Nanum Gothic" charset="-127"/>
                <a:cs typeface="Nanum Gothic" charset="-127"/>
              </a:rPr>
              <a:t> </a:t>
            </a:r>
            <a:r>
              <a:rPr lang="en-US" altLang="ko-KR" sz="7200">
                <a:latin typeface="Nanum Gothic" charset="-127"/>
                <a:ea typeface="Nanum Gothic" charset="-127"/>
                <a:cs typeface="Nanum Gothic" charset="-127"/>
              </a:rPr>
              <a:t>: </a:t>
            </a:r>
            <a:r>
              <a:rPr lang="ko-KR" altLang="en-US" sz="7200">
                <a:latin typeface="Nanum Gothic" charset="-127"/>
                <a:ea typeface="Nanum Gothic" charset="-127"/>
                <a:cs typeface="Nanum Gothic" charset="-127"/>
              </a:rPr>
              <a:t>다른 딥러닝 모델의 입력값</a:t>
            </a:r>
            <a:endParaRPr lang="en-US" altLang="ko-KR" sz="7200" b="1" dirty="0">
              <a:latin typeface="Nanum Gothic" charset="-127"/>
              <a:ea typeface="Nanum Gothic" charset="-127"/>
              <a:cs typeface="Nanum Gothic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074955C-EA14-0747-AB68-154C5D4F9F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3632" y="7416625"/>
            <a:ext cx="11239500" cy="75692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046F6C1-411A-A64B-ADAB-6458FBFEE7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18536" y="7473775"/>
            <a:ext cx="11087100" cy="745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0408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64;p26"/>
          <p:cNvSpPr txBox="1">
            <a:spLocks/>
          </p:cNvSpPr>
          <p:nvPr/>
        </p:nvSpPr>
        <p:spPr>
          <a:xfrm>
            <a:off x="1735200" y="2130225"/>
            <a:ext cx="32154600" cy="302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ko-KR" altLang="en-US" sz="9600" dirty="0">
                <a:latin typeface="Nanum Gothic" charset="-127"/>
                <a:ea typeface="Nanum Gothic" charset="-127"/>
                <a:cs typeface="Nanum Gothic" charset="-127"/>
              </a:rPr>
              <a:t>임베딩으로 할 수 있는 것 </a:t>
            </a:r>
          </a:p>
          <a:p>
            <a:endParaRPr lang="ko-KR" altLang="en-US" sz="9600" dirty="0"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7" name="Google Shape;165;p26"/>
          <p:cNvSpPr txBox="1">
            <a:spLocks/>
          </p:cNvSpPr>
          <p:nvPr/>
        </p:nvSpPr>
        <p:spPr>
          <a:xfrm>
            <a:off x="1735224" y="5600625"/>
            <a:ext cx="25635816" cy="9385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ko-KR" altLang="en-US" sz="7200" b="1" dirty="0" err="1">
                <a:latin typeface="Nanum Gothic" charset="-127"/>
                <a:ea typeface="Nanum Gothic" charset="-127"/>
                <a:cs typeface="Nanum Gothic" charset="-127"/>
              </a:rPr>
              <a:t>전이학습</a:t>
            </a:r>
            <a:r>
              <a:rPr lang="en-US" altLang="ko-KR" sz="7200" b="1" dirty="0">
                <a:latin typeface="Nanum Gothic" charset="-127"/>
                <a:ea typeface="Nanum Gothic" charset="-127"/>
                <a:cs typeface="Nanum Gothic" charset="-127"/>
              </a:rPr>
              <a:t>(transfer learning)</a:t>
            </a:r>
            <a:r>
              <a:rPr lang="ko-KR" altLang="en-US" sz="7200" b="1" dirty="0">
                <a:latin typeface="Nanum Gothic" charset="-127"/>
                <a:ea typeface="Nanum Gothic" charset="-127"/>
                <a:cs typeface="Nanum Gothic" charset="-127"/>
              </a:rPr>
              <a:t> </a:t>
            </a:r>
            <a:r>
              <a:rPr lang="en-US" altLang="ko-KR" sz="7200" dirty="0">
                <a:latin typeface="Nanum Gothic" charset="-127"/>
                <a:ea typeface="Nanum Gothic" charset="-127"/>
                <a:cs typeface="Nanum Gothic" charset="-127"/>
              </a:rPr>
              <a:t>: </a:t>
            </a:r>
            <a:r>
              <a:rPr lang="ko-KR" altLang="en-US" sz="7200" dirty="0">
                <a:latin typeface="Nanum Gothic" charset="-127"/>
                <a:ea typeface="Nanum Gothic" charset="-127"/>
                <a:cs typeface="Nanum Gothic" charset="-127"/>
              </a:rPr>
              <a:t>다른 </a:t>
            </a:r>
            <a:r>
              <a:rPr lang="ko-KR" altLang="en-US" sz="7200" dirty="0" err="1">
                <a:latin typeface="Nanum Gothic" charset="-127"/>
                <a:ea typeface="Nanum Gothic" charset="-127"/>
                <a:cs typeface="Nanum Gothic" charset="-127"/>
              </a:rPr>
              <a:t>딥러닝</a:t>
            </a:r>
            <a:r>
              <a:rPr lang="ko-KR" altLang="en-US" sz="7200" dirty="0">
                <a:latin typeface="Nanum Gothic" charset="-127"/>
                <a:ea typeface="Nanum Gothic" charset="-127"/>
                <a:cs typeface="Nanum Gothic" charset="-127"/>
              </a:rPr>
              <a:t> 모델의 </a:t>
            </a:r>
            <a:r>
              <a:rPr lang="ko-KR" altLang="en-US" sz="7200" dirty="0" err="1">
                <a:latin typeface="Nanum Gothic" charset="-127"/>
                <a:ea typeface="Nanum Gothic" charset="-127"/>
                <a:cs typeface="Nanum Gothic" charset="-127"/>
              </a:rPr>
              <a:t>입력값</a:t>
            </a:r>
            <a:endParaRPr lang="en-US" altLang="ko-KR" sz="7200" b="1" dirty="0">
              <a:latin typeface="Nanum Gothic" charset="-127"/>
              <a:ea typeface="Nanum Gothic" charset="-127"/>
              <a:cs typeface="Nanum Gothic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074955C-EA14-0747-AB68-154C5D4F9F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3632" y="7416625"/>
            <a:ext cx="11239500" cy="75692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046F6C1-411A-A64B-ADAB-6458FBFEE7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18536" y="7473775"/>
            <a:ext cx="11087100" cy="74549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2255F31A-43B9-C04B-B4A5-B50CE50A93EF}"/>
              </a:ext>
            </a:extLst>
          </p:cNvPr>
          <p:cNvSpPr/>
          <p:nvPr/>
        </p:nvSpPr>
        <p:spPr>
          <a:xfrm>
            <a:off x="6632789" y="14985825"/>
            <a:ext cx="5646097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7200" b="1" dirty="0">
                <a:solidFill>
                  <a:srgbClr val="0070C0"/>
                </a:solidFill>
                <a:latin typeface="Nanum Gothic" charset="-127"/>
                <a:ea typeface="Nanum Gothic" charset="-127"/>
                <a:cs typeface="Nanum Gothic" charset="-127"/>
              </a:rPr>
              <a:t>정확도는 높고</a:t>
            </a:r>
            <a:endParaRPr lang="ko-KR" altLang="en-US" sz="7200" b="1" dirty="0">
              <a:solidFill>
                <a:srgbClr val="0070C0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FCCB947-AA5A-C04C-96C0-A98A5F41E4CA}"/>
              </a:ext>
            </a:extLst>
          </p:cNvPr>
          <p:cNvSpPr/>
          <p:nvPr/>
        </p:nvSpPr>
        <p:spPr>
          <a:xfrm>
            <a:off x="18139037" y="14985825"/>
            <a:ext cx="5646097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7200" b="1" dirty="0">
                <a:solidFill>
                  <a:srgbClr val="C00000"/>
                </a:solidFill>
                <a:latin typeface="Nanum Gothic" charset="-127"/>
                <a:ea typeface="Nanum Gothic" charset="-127"/>
                <a:cs typeface="Nanum Gothic" charset="-127"/>
              </a:rPr>
              <a:t>수렴은 빠르다</a:t>
            </a:r>
            <a:endParaRPr lang="ko-KR" altLang="en-US" sz="72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49375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98;p30"/>
          <p:cNvSpPr txBox="1">
            <a:spLocks/>
          </p:cNvSpPr>
          <p:nvPr/>
        </p:nvSpPr>
        <p:spPr>
          <a:xfrm>
            <a:off x="6336125" y="4389100"/>
            <a:ext cx="23903700" cy="12512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ko-KR" altLang="en-US" sz="12000" dirty="0">
                <a:latin typeface="Nanum Gothic" charset="-127"/>
                <a:ea typeface="Nanum Gothic" charset="-127"/>
                <a:cs typeface="Nanum Gothic" charset="-127"/>
              </a:rPr>
              <a:t>단어 임베딩으로</a:t>
            </a:r>
            <a:endParaRPr lang="en-US" altLang="ko-KR" sz="12000" dirty="0">
              <a:latin typeface="Nanum Gothic" charset="-127"/>
              <a:ea typeface="Nanum Gothic" charset="-127"/>
              <a:cs typeface="Nanum Gothic" charset="-127"/>
            </a:endParaRPr>
          </a:p>
          <a:p>
            <a:pPr algn="ctr"/>
            <a:r>
              <a:rPr lang="ko-KR" altLang="en-US" sz="12000" dirty="0">
                <a:latin typeface="Nanum Gothic" charset="-127"/>
                <a:ea typeface="Nanum Gothic" charset="-127"/>
                <a:cs typeface="Nanum Gothic" charset="-127"/>
              </a:rPr>
              <a:t>문서 분류하기</a:t>
            </a:r>
            <a:r>
              <a:rPr lang="en-US" altLang="ko-KR" sz="12000" dirty="0">
                <a:latin typeface="Nanum Gothic" charset="-127"/>
                <a:ea typeface="Nanum Gothic" charset="-127"/>
                <a:cs typeface="Nanum Gothic" charset="-127"/>
              </a:rPr>
              <a:t>(1)</a:t>
            </a:r>
            <a:endParaRPr lang="ko-KR" altLang="en-US" sz="12000" dirty="0">
              <a:latin typeface="Nanum Gothic" charset="-127"/>
              <a:ea typeface="Nanum Gothic" charset="-127"/>
              <a:cs typeface="Nanum Gothic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173299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64;p26"/>
          <p:cNvSpPr txBox="1">
            <a:spLocks/>
          </p:cNvSpPr>
          <p:nvPr/>
        </p:nvSpPr>
        <p:spPr>
          <a:xfrm>
            <a:off x="1735200" y="2130225"/>
            <a:ext cx="32154600" cy="302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ko-KR" altLang="en-US" sz="9600" dirty="0">
                <a:latin typeface="Nanum Gothic" charset="-127"/>
                <a:ea typeface="Nanum Gothic" charset="-127"/>
                <a:cs typeface="Nanum Gothic" charset="-127"/>
              </a:rPr>
              <a:t>단어 임베딩으로 문서 분류하기</a:t>
            </a:r>
            <a:r>
              <a:rPr lang="en-US" altLang="ko-KR" sz="9600" dirty="0">
                <a:latin typeface="Nanum Gothic" charset="-127"/>
                <a:ea typeface="Nanum Gothic" charset="-127"/>
                <a:cs typeface="Nanum Gothic" charset="-127"/>
              </a:rPr>
              <a:t>(1)</a:t>
            </a:r>
            <a:endParaRPr lang="ko-KR" altLang="en-US" sz="9600" dirty="0"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6" name="Google Shape;165;p26"/>
          <p:cNvSpPr txBox="1">
            <a:spLocks/>
          </p:cNvSpPr>
          <p:nvPr/>
        </p:nvSpPr>
        <p:spPr>
          <a:xfrm>
            <a:off x="1735225" y="5600625"/>
            <a:ext cx="21447504" cy="9385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ko-KR" altLang="en-US" sz="7200" b="1">
                <a:latin typeface="Nanum Gothic" charset="-127"/>
                <a:ea typeface="Nanum Gothic" charset="-127"/>
                <a:cs typeface="Nanum Gothic" charset="-127"/>
              </a:rPr>
              <a:t>핵심 컨셉</a:t>
            </a:r>
            <a:endParaRPr lang="en-US" altLang="ko-KR" sz="7200" b="1">
              <a:latin typeface="Nanum Gothic" charset="-127"/>
              <a:ea typeface="Nanum Gothic" charset="-127"/>
              <a:cs typeface="Nanum Gothic" charset="-127"/>
            </a:endParaRPr>
          </a:p>
          <a:p>
            <a:pPr>
              <a:buClr>
                <a:schemeClr val="dk1"/>
              </a:buClr>
              <a:buSzPts val="1100"/>
            </a:pPr>
            <a:r>
              <a:rPr lang="ko-KR" altLang="en-US" sz="7200">
                <a:latin typeface="Nanum Gothic" charset="-127"/>
                <a:ea typeface="Nanum Gothic" charset="-127"/>
                <a:cs typeface="Nanum Gothic" charset="-127"/>
              </a:rPr>
              <a:t>문서에 속한 단어가 유사하면 문서 의미도 비슷하다</a:t>
            </a:r>
            <a:endParaRPr lang="en-US" altLang="ko-KR" sz="7200" dirty="0">
              <a:latin typeface="Nanum Gothic" charset="-127"/>
              <a:ea typeface="Nanum Gothic" charset="-127"/>
              <a:cs typeface="Nanum Gothic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043579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64;p26"/>
          <p:cNvSpPr txBox="1">
            <a:spLocks/>
          </p:cNvSpPr>
          <p:nvPr/>
        </p:nvSpPr>
        <p:spPr>
          <a:xfrm>
            <a:off x="1735200" y="2130225"/>
            <a:ext cx="32154600" cy="302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ko-KR" altLang="en-US" sz="9600" dirty="0">
                <a:latin typeface="Nanum Gothic" charset="-127"/>
                <a:ea typeface="Nanum Gothic" charset="-127"/>
                <a:cs typeface="Nanum Gothic" charset="-127"/>
              </a:rPr>
              <a:t>단어 임베딩으로 문서 분류하기</a:t>
            </a:r>
            <a:r>
              <a:rPr lang="en-US" altLang="ko-KR" sz="9600" dirty="0">
                <a:latin typeface="Nanum Gothic" charset="-127"/>
                <a:ea typeface="Nanum Gothic" charset="-127"/>
                <a:cs typeface="Nanum Gothic" charset="-127"/>
              </a:rPr>
              <a:t>(1)</a:t>
            </a:r>
            <a:endParaRPr lang="ko-KR" altLang="en-US" sz="9600" dirty="0"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6" name="Google Shape;165;p26"/>
          <p:cNvSpPr txBox="1">
            <a:spLocks/>
          </p:cNvSpPr>
          <p:nvPr/>
        </p:nvSpPr>
        <p:spPr>
          <a:xfrm>
            <a:off x="1735225" y="5600625"/>
            <a:ext cx="21447504" cy="9385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ko-KR" altLang="en-US" sz="7200" b="1">
                <a:latin typeface="Nanum Gothic" charset="-127"/>
                <a:ea typeface="Nanum Gothic" charset="-127"/>
                <a:cs typeface="Nanum Gothic" charset="-127"/>
              </a:rPr>
              <a:t>핵심 컨셉</a:t>
            </a:r>
            <a:endParaRPr lang="en-US" altLang="ko-KR" sz="7200" b="1">
              <a:latin typeface="Nanum Gothic" charset="-127"/>
              <a:ea typeface="Nanum Gothic" charset="-127"/>
              <a:cs typeface="Nanum Gothic" charset="-127"/>
            </a:endParaRPr>
          </a:p>
          <a:p>
            <a:pPr>
              <a:buClr>
                <a:schemeClr val="dk1"/>
              </a:buClr>
              <a:buSzPts val="1100"/>
            </a:pPr>
            <a:r>
              <a:rPr lang="ko-KR" altLang="en-US" sz="7200">
                <a:latin typeface="Nanum Gothic" charset="-127"/>
                <a:ea typeface="Nanum Gothic" charset="-127"/>
                <a:cs typeface="Nanum Gothic" charset="-127"/>
              </a:rPr>
              <a:t>문서에 속한 단어가 유사하면 문서 의미도 비슷하다</a:t>
            </a:r>
            <a:endParaRPr lang="en-US" altLang="ko-KR" sz="7200" dirty="0">
              <a:latin typeface="Nanum Gothic" charset="-127"/>
              <a:ea typeface="Nanum Gothic" charset="-127"/>
              <a:cs typeface="Nanum Gothic" charset="-127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1E1E9849-8ED6-A843-8119-6C6895282483}"/>
              </a:ext>
            </a:extLst>
          </p:cNvPr>
          <p:cNvCxnSpPr>
            <a:cxnSpLocks/>
          </p:cNvCxnSpPr>
          <p:nvPr/>
        </p:nvCxnSpPr>
        <p:spPr>
          <a:xfrm flipV="1">
            <a:off x="4881880" y="12324080"/>
            <a:ext cx="4366260" cy="1656080"/>
          </a:xfrm>
          <a:prstGeom prst="straightConnector1">
            <a:avLst/>
          </a:prstGeom>
          <a:ln w="63500">
            <a:solidFill>
              <a:srgbClr val="FFC000"/>
            </a:solidFill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D34C0A40-AEDE-A74B-992C-F4C4ABA97DB3}"/>
              </a:ext>
            </a:extLst>
          </p:cNvPr>
          <p:cNvCxnSpPr>
            <a:cxnSpLocks/>
          </p:cNvCxnSpPr>
          <p:nvPr/>
        </p:nvCxnSpPr>
        <p:spPr>
          <a:xfrm flipV="1">
            <a:off x="4881880" y="13152120"/>
            <a:ext cx="4366260" cy="828040"/>
          </a:xfrm>
          <a:prstGeom prst="straightConnector1">
            <a:avLst/>
          </a:prstGeom>
          <a:ln w="63500">
            <a:solidFill>
              <a:srgbClr val="FF0000"/>
            </a:solidFill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7422E795-CA8B-9041-B4BC-CCDBD9F27BB5}"/>
              </a:ext>
            </a:extLst>
          </p:cNvPr>
          <p:cNvCxnSpPr>
            <a:cxnSpLocks/>
          </p:cNvCxnSpPr>
          <p:nvPr/>
        </p:nvCxnSpPr>
        <p:spPr>
          <a:xfrm flipV="1">
            <a:off x="4881880" y="10515900"/>
            <a:ext cx="2183130" cy="3464260"/>
          </a:xfrm>
          <a:prstGeom prst="straightConnector1">
            <a:avLst/>
          </a:prstGeom>
          <a:ln w="63500">
            <a:solidFill>
              <a:srgbClr val="0070C0"/>
            </a:solidFill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25072672-FFE5-044E-953A-0AB3C625F762}"/>
              </a:ext>
            </a:extLst>
          </p:cNvPr>
          <p:cNvCxnSpPr>
            <a:cxnSpLocks/>
          </p:cNvCxnSpPr>
          <p:nvPr/>
        </p:nvCxnSpPr>
        <p:spPr>
          <a:xfrm flipV="1">
            <a:off x="4881880" y="9662160"/>
            <a:ext cx="1915160" cy="4318000"/>
          </a:xfrm>
          <a:prstGeom prst="straightConnector1">
            <a:avLst/>
          </a:prstGeom>
          <a:ln w="63500">
            <a:solidFill>
              <a:srgbClr val="00B0F0"/>
            </a:solidFill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EBFED59-98CD-EF48-8DEF-301C7A4FF462}"/>
              </a:ext>
            </a:extLst>
          </p:cNvPr>
          <p:cNvSpPr/>
          <p:nvPr/>
        </p:nvSpPr>
        <p:spPr>
          <a:xfrm>
            <a:off x="7065010" y="8981034"/>
            <a:ext cx="3839513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6600" dirty="0">
                <a:solidFill>
                  <a:srgbClr val="00B0F0"/>
                </a:solidFill>
                <a:latin typeface="Nanum Gothic" charset="-127"/>
                <a:ea typeface="Nanum Gothic" charset="-127"/>
                <a:cs typeface="Nanum Gothic" charset="-127"/>
              </a:rPr>
              <a:t>이 영화 잼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5260511-017F-3F47-8005-19EB04239978}"/>
              </a:ext>
            </a:extLst>
          </p:cNvPr>
          <p:cNvSpPr/>
          <p:nvPr/>
        </p:nvSpPr>
        <p:spPr>
          <a:xfrm>
            <a:off x="7408534" y="10140485"/>
            <a:ext cx="4634602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6600" dirty="0">
                <a:solidFill>
                  <a:srgbClr val="0070C0"/>
                </a:solidFill>
                <a:latin typeface="Nanum Gothic" charset="-127"/>
                <a:ea typeface="Nanum Gothic" charset="-127"/>
                <a:cs typeface="Nanum Gothic" charset="-127"/>
              </a:rPr>
              <a:t>이 영화 </a:t>
            </a:r>
            <a:r>
              <a:rPr lang="ko-KR" altLang="en-US" sz="6600" dirty="0" err="1">
                <a:solidFill>
                  <a:srgbClr val="0070C0"/>
                </a:solidFill>
                <a:latin typeface="Nanum Gothic" charset="-127"/>
                <a:ea typeface="Nanum Gothic" charset="-127"/>
                <a:cs typeface="Nanum Gothic" charset="-127"/>
              </a:rPr>
              <a:t>꿀잼</a:t>
            </a:r>
            <a:endParaRPr lang="ko-KR" altLang="en-US" sz="6600" dirty="0">
              <a:solidFill>
                <a:srgbClr val="0070C0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68B90CE-53D8-AE42-AEA7-1EC0BC55B74A}"/>
              </a:ext>
            </a:extLst>
          </p:cNvPr>
          <p:cNvSpPr/>
          <p:nvPr/>
        </p:nvSpPr>
        <p:spPr>
          <a:xfrm>
            <a:off x="9248140" y="11694032"/>
            <a:ext cx="4634602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6600" dirty="0">
                <a:solidFill>
                  <a:srgbClr val="FFC000"/>
                </a:solidFill>
                <a:latin typeface="Nanum Gothic" charset="-127"/>
                <a:ea typeface="Nanum Gothic" charset="-127"/>
                <a:cs typeface="Nanum Gothic" charset="-127"/>
              </a:rPr>
              <a:t>이 영화 </a:t>
            </a:r>
            <a:r>
              <a:rPr lang="ko-KR" altLang="en-US" sz="6600" dirty="0" err="1">
                <a:solidFill>
                  <a:srgbClr val="FFC000"/>
                </a:solidFill>
                <a:latin typeface="Nanum Gothic" charset="-127"/>
                <a:ea typeface="Nanum Gothic" charset="-127"/>
                <a:cs typeface="Nanum Gothic" charset="-127"/>
              </a:rPr>
              <a:t>노잼</a:t>
            </a:r>
            <a:endParaRPr lang="ko-KR" altLang="en-US" sz="6600" dirty="0">
              <a:solidFill>
                <a:srgbClr val="FFC000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C409223-401C-8546-9994-643E731D4693}"/>
              </a:ext>
            </a:extLst>
          </p:cNvPr>
          <p:cNvSpPr/>
          <p:nvPr/>
        </p:nvSpPr>
        <p:spPr>
          <a:xfrm>
            <a:off x="9404910" y="12785930"/>
            <a:ext cx="5429692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6600" dirty="0">
                <a:solidFill>
                  <a:srgbClr val="FF0000"/>
                </a:solidFill>
                <a:latin typeface="Nanum Gothic" charset="-127"/>
                <a:ea typeface="Nanum Gothic" charset="-127"/>
                <a:cs typeface="Nanum Gothic" charset="-127"/>
              </a:rPr>
              <a:t>이 영화 </a:t>
            </a:r>
            <a:r>
              <a:rPr lang="ko-KR" altLang="en-US" sz="6600" dirty="0" err="1">
                <a:solidFill>
                  <a:srgbClr val="FF0000"/>
                </a:solidFill>
                <a:latin typeface="Nanum Gothic" charset="-127"/>
                <a:ea typeface="Nanum Gothic" charset="-127"/>
                <a:cs typeface="Nanum Gothic" charset="-127"/>
              </a:rPr>
              <a:t>노재미</a:t>
            </a:r>
            <a:endParaRPr lang="ko-KR" altLang="en-US" sz="6600" dirty="0">
              <a:solidFill>
                <a:srgbClr val="FF0000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70429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64;p26"/>
          <p:cNvSpPr txBox="1">
            <a:spLocks/>
          </p:cNvSpPr>
          <p:nvPr/>
        </p:nvSpPr>
        <p:spPr>
          <a:xfrm>
            <a:off x="1735200" y="2130225"/>
            <a:ext cx="32154600" cy="302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ko-KR" altLang="en-US" sz="9600" dirty="0">
                <a:latin typeface="Nanum Gothic" charset="-127"/>
                <a:ea typeface="Nanum Gothic" charset="-127"/>
                <a:cs typeface="Nanum Gothic" charset="-127"/>
              </a:rPr>
              <a:t>단어 임베딩으로 문서 분류하기</a:t>
            </a:r>
            <a:r>
              <a:rPr lang="en-US" altLang="ko-KR" sz="9600" dirty="0">
                <a:latin typeface="Nanum Gothic" charset="-127"/>
                <a:ea typeface="Nanum Gothic" charset="-127"/>
                <a:cs typeface="Nanum Gothic" charset="-127"/>
              </a:rPr>
              <a:t>(1)</a:t>
            </a:r>
            <a:endParaRPr lang="ko-KR" altLang="en-US" sz="9600" dirty="0"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14" name="Google Shape;165;p26"/>
          <p:cNvSpPr txBox="1">
            <a:spLocks/>
          </p:cNvSpPr>
          <p:nvPr/>
        </p:nvSpPr>
        <p:spPr>
          <a:xfrm>
            <a:off x="1735225" y="5600625"/>
            <a:ext cx="21447504" cy="9385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ko-KR" altLang="en-US" sz="7200" b="1">
                <a:latin typeface="Nanum Gothic" charset="-127"/>
                <a:ea typeface="Nanum Gothic" charset="-127"/>
                <a:cs typeface="Nanum Gothic" charset="-127"/>
              </a:rPr>
              <a:t>문서 벡터를 어떻게 만드나</a:t>
            </a:r>
            <a:r>
              <a:rPr lang="en-US" altLang="ko-KR" sz="7200" b="1">
                <a:latin typeface="Nanum Gothic" charset="-127"/>
                <a:ea typeface="Nanum Gothic" charset="-127"/>
                <a:cs typeface="Nanum Gothic" charset="-127"/>
              </a:rPr>
              <a:t>?</a:t>
            </a:r>
          </a:p>
          <a:p>
            <a:pPr>
              <a:buClr>
                <a:schemeClr val="dk1"/>
              </a:buClr>
              <a:buSzPts val="1100"/>
            </a:pPr>
            <a:r>
              <a:rPr lang="ko-KR" altLang="en-US" sz="7200">
                <a:latin typeface="Nanum Gothic" charset="-127"/>
                <a:ea typeface="Nanum Gothic" charset="-127"/>
                <a:cs typeface="Nanum Gothic" charset="-127"/>
              </a:rPr>
              <a:t>단어 임베딩의 합으로 문서 벡터를 표현한다</a:t>
            </a:r>
            <a:endParaRPr lang="en-US" altLang="ko-KR" sz="7200" dirty="0">
              <a:latin typeface="Nanum Gothic" charset="-127"/>
              <a:ea typeface="Nanum Gothic" charset="-127"/>
              <a:cs typeface="Nanum Gothic" charset="-127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D34C0A40-AEDE-A74B-992C-F4C4ABA97DB3}"/>
              </a:ext>
            </a:extLst>
          </p:cNvPr>
          <p:cNvCxnSpPr>
            <a:cxnSpLocks/>
          </p:cNvCxnSpPr>
          <p:nvPr/>
        </p:nvCxnSpPr>
        <p:spPr>
          <a:xfrm flipV="1">
            <a:off x="4881880" y="13121640"/>
            <a:ext cx="4366260" cy="828040"/>
          </a:xfrm>
          <a:prstGeom prst="straightConnector1">
            <a:avLst/>
          </a:prstGeom>
          <a:ln w="63500">
            <a:solidFill>
              <a:srgbClr val="EA4335"/>
            </a:solidFill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25072672-FFE5-044E-953A-0AB3C625F762}"/>
              </a:ext>
            </a:extLst>
          </p:cNvPr>
          <p:cNvCxnSpPr>
            <a:cxnSpLocks/>
          </p:cNvCxnSpPr>
          <p:nvPr/>
        </p:nvCxnSpPr>
        <p:spPr>
          <a:xfrm flipV="1">
            <a:off x="4881880" y="9631680"/>
            <a:ext cx="1915160" cy="4318000"/>
          </a:xfrm>
          <a:prstGeom prst="straightConnector1">
            <a:avLst/>
          </a:prstGeom>
          <a:ln w="63500">
            <a:solidFill>
              <a:srgbClr val="4285FA"/>
            </a:solidFill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EBFED59-98CD-EF48-8DEF-301C7A4FF462}"/>
              </a:ext>
            </a:extLst>
          </p:cNvPr>
          <p:cNvSpPr/>
          <p:nvPr/>
        </p:nvSpPr>
        <p:spPr>
          <a:xfrm>
            <a:off x="3853717" y="11109554"/>
            <a:ext cx="1774845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6600" dirty="0">
                <a:solidFill>
                  <a:srgbClr val="4285FA"/>
                </a:solidFill>
                <a:latin typeface="Nanum Gothic" charset="-127"/>
                <a:ea typeface="Nanum Gothic" charset="-127"/>
                <a:cs typeface="Nanum Gothic" charset="-127"/>
              </a:rPr>
              <a:t>영화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C409223-401C-8546-9994-643E731D4693}"/>
              </a:ext>
            </a:extLst>
          </p:cNvPr>
          <p:cNvSpPr/>
          <p:nvPr/>
        </p:nvSpPr>
        <p:spPr>
          <a:xfrm>
            <a:off x="6797040" y="13745774"/>
            <a:ext cx="1774845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6600" dirty="0" err="1">
                <a:solidFill>
                  <a:srgbClr val="EA4335"/>
                </a:solidFill>
                <a:latin typeface="Nanum Gothic" charset="-127"/>
                <a:ea typeface="Nanum Gothic" charset="-127"/>
                <a:cs typeface="Nanum Gothic" charset="-127"/>
              </a:rPr>
              <a:t>노잼</a:t>
            </a:r>
            <a:endParaRPr lang="ko-KR" altLang="en-US" sz="6600" dirty="0">
              <a:solidFill>
                <a:srgbClr val="EA4335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8998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64;p26"/>
          <p:cNvSpPr txBox="1">
            <a:spLocks/>
          </p:cNvSpPr>
          <p:nvPr/>
        </p:nvSpPr>
        <p:spPr>
          <a:xfrm>
            <a:off x="1735200" y="2130225"/>
            <a:ext cx="32154600" cy="302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ko-KR" altLang="en-US" sz="9600" dirty="0">
                <a:latin typeface="Nanum Gothic" charset="-127"/>
                <a:ea typeface="Nanum Gothic" charset="-127"/>
                <a:cs typeface="Nanum Gothic" charset="-127"/>
              </a:rPr>
              <a:t>단어 임베딩으로 문서 분류하기</a:t>
            </a:r>
            <a:r>
              <a:rPr lang="en-US" altLang="ko-KR" sz="9600" dirty="0">
                <a:latin typeface="Nanum Gothic" charset="-127"/>
                <a:ea typeface="Nanum Gothic" charset="-127"/>
                <a:cs typeface="Nanum Gothic" charset="-127"/>
              </a:rPr>
              <a:t>(1)</a:t>
            </a:r>
            <a:endParaRPr lang="ko-KR" altLang="en-US" sz="9600" dirty="0"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14" name="Google Shape;165;p26"/>
          <p:cNvSpPr txBox="1">
            <a:spLocks/>
          </p:cNvSpPr>
          <p:nvPr/>
        </p:nvSpPr>
        <p:spPr>
          <a:xfrm>
            <a:off x="1735225" y="5600625"/>
            <a:ext cx="21447504" cy="9385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ko-KR" altLang="en-US" sz="7200" b="1">
                <a:latin typeface="Nanum Gothic" charset="-127"/>
                <a:ea typeface="Nanum Gothic" charset="-127"/>
                <a:cs typeface="Nanum Gothic" charset="-127"/>
              </a:rPr>
              <a:t>문서 벡터를 어떻게 만드나</a:t>
            </a:r>
            <a:r>
              <a:rPr lang="en-US" altLang="ko-KR" sz="7200" b="1">
                <a:latin typeface="Nanum Gothic" charset="-127"/>
                <a:ea typeface="Nanum Gothic" charset="-127"/>
                <a:cs typeface="Nanum Gothic" charset="-127"/>
              </a:rPr>
              <a:t>?</a:t>
            </a:r>
          </a:p>
          <a:p>
            <a:pPr>
              <a:buClr>
                <a:schemeClr val="dk1"/>
              </a:buClr>
              <a:buSzPts val="1100"/>
            </a:pPr>
            <a:r>
              <a:rPr lang="ko-KR" altLang="en-US" sz="7200">
                <a:latin typeface="Nanum Gothic" charset="-127"/>
                <a:ea typeface="Nanum Gothic" charset="-127"/>
                <a:cs typeface="Nanum Gothic" charset="-127"/>
              </a:rPr>
              <a:t>단어 임베딩의 합으로 문서 벡터를 표현한다</a:t>
            </a:r>
            <a:endParaRPr lang="en-US" altLang="ko-KR" sz="7200" dirty="0">
              <a:latin typeface="Nanum Gothic" charset="-127"/>
              <a:ea typeface="Nanum Gothic" charset="-127"/>
              <a:cs typeface="Nanum Gothic" charset="-127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D34C0A40-AEDE-A74B-992C-F4C4ABA97DB3}"/>
              </a:ext>
            </a:extLst>
          </p:cNvPr>
          <p:cNvCxnSpPr>
            <a:cxnSpLocks/>
          </p:cNvCxnSpPr>
          <p:nvPr/>
        </p:nvCxnSpPr>
        <p:spPr>
          <a:xfrm flipV="1">
            <a:off x="4881880" y="13121640"/>
            <a:ext cx="4366260" cy="828040"/>
          </a:xfrm>
          <a:prstGeom prst="straightConnector1">
            <a:avLst/>
          </a:prstGeom>
          <a:ln w="63500">
            <a:solidFill>
              <a:srgbClr val="EA4335"/>
            </a:solidFill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25072672-FFE5-044E-953A-0AB3C625F762}"/>
              </a:ext>
            </a:extLst>
          </p:cNvPr>
          <p:cNvCxnSpPr>
            <a:cxnSpLocks/>
          </p:cNvCxnSpPr>
          <p:nvPr/>
        </p:nvCxnSpPr>
        <p:spPr>
          <a:xfrm flipV="1">
            <a:off x="4881880" y="9631680"/>
            <a:ext cx="1915160" cy="4318000"/>
          </a:xfrm>
          <a:prstGeom prst="straightConnector1">
            <a:avLst/>
          </a:prstGeom>
          <a:ln w="63500">
            <a:solidFill>
              <a:srgbClr val="4285FA"/>
            </a:solidFill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EBFED59-98CD-EF48-8DEF-301C7A4FF462}"/>
              </a:ext>
            </a:extLst>
          </p:cNvPr>
          <p:cNvSpPr/>
          <p:nvPr/>
        </p:nvSpPr>
        <p:spPr>
          <a:xfrm>
            <a:off x="3853717" y="11109554"/>
            <a:ext cx="1774845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6600" dirty="0">
                <a:solidFill>
                  <a:srgbClr val="4285FA"/>
                </a:solidFill>
                <a:latin typeface="Nanum Gothic" charset="-127"/>
                <a:ea typeface="Nanum Gothic" charset="-127"/>
                <a:cs typeface="Nanum Gothic" charset="-127"/>
              </a:rPr>
              <a:t>영화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C409223-401C-8546-9994-643E731D4693}"/>
              </a:ext>
            </a:extLst>
          </p:cNvPr>
          <p:cNvSpPr/>
          <p:nvPr/>
        </p:nvSpPr>
        <p:spPr>
          <a:xfrm>
            <a:off x="6797040" y="13745774"/>
            <a:ext cx="1774845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6600" dirty="0" err="1">
                <a:solidFill>
                  <a:srgbClr val="EA4335"/>
                </a:solidFill>
                <a:latin typeface="Nanum Gothic" charset="-127"/>
                <a:ea typeface="Nanum Gothic" charset="-127"/>
                <a:cs typeface="Nanum Gothic" charset="-127"/>
              </a:rPr>
              <a:t>노잼</a:t>
            </a:r>
            <a:endParaRPr lang="ko-KR" altLang="en-US" sz="6600" dirty="0">
              <a:solidFill>
                <a:srgbClr val="EA4335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4C76B8FD-0CA8-F045-AC91-789F38C0082F}"/>
              </a:ext>
            </a:extLst>
          </p:cNvPr>
          <p:cNvCxnSpPr>
            <a:cxnSpLocks/>
          </p:cNvCxnSpPr>
          <p:nvPr/>
        </p:nvCxnSpPr>
        <p:spPr>
          <a:xfrm flipV="1">
            <a:off x="9248140" y="8809020"/>
            <a:ext cx="1915160" cy="4318000"/>
          </a:xfrm>
          <a:prstGeom prst="straightConnector1">
            <a:avLst/>
          </a:prstGeom>
          <a:ln w="63500">
            <a:solidFill>
              <a:srgbClr val="4285FA"/>
            </a:solidFill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77127073-0BB3-404B-BE0E-C8DC06FDC31B}"/>
              </a:ext>
            </a:extLst>
          </p:cNvPr>
          <p:cNvCxnSpPr>
            <a:cxnSpLocks/>
          </p:cNvCxnSpPr>
          <p:nvPr/>
        </p:nvCxnSpPr>
        <p:spPr>
          <a:xfrm flipV="1">
            <a:off x="6797040" y="8803640"/>
            <a:ext cx="4366260" cy="828040"/>
          </a:xfrm>
          <a:prstGeom prst="straightConnector1">
            <a:avLst/>
          </a:prstGeom>
          <a:ln w="63500">
            <a:solidFill>
              <a:srgbClr val="EA4335"/>
            </a:solidFill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FAA37953-E535-9844-A3EF-EE681E4A7E81}"/>
              </a:ext>
            </a:extLst>
          </p:cNvPr>
          <p:cNvCxnSpPr>
            <a:cxnSpLocks/>
          </p:cNvCxnSpPr>
          <p:nvPr/>
        </p:nvCxnSpPr>
        <p:spPr>
          <a:xfrm flipV="1">
            <a:off x="4881880" y="9154158"/>
            <a:ext cx="5969000" cy="4856308"/>
          </a:xfrm>
          <a:prstGeom prst="straightConnector1">
            <a:avLst/>
          </a:prstGeom>
          <a:ln w="63500">
            <a:solidFill>
              <a:srgbClr val="34A853"/>
            </a:solidFill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9627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64;p26"/>
          <p:cNvSpPr txBox="1">
            <a:spLocks/>
          </p:cNvSpPr>
          <p:nvPr/>
        </p:nvSpPr>
        <p:spPr>
          <a:xfrm>
            <a:off x="1735200" y="2130225"/>
            <a:ext cx="32154600" cy="302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ko-KR" altLang="en-US" sz="9600" dirty="0">
                <a:latin typeface="Nanum Gothic" charset="-127"/>
                <a:ea typeface="Nanum Gothic" charset="-127"/>
                <a:cs typeface="Nanum Gothic" charset="-127"/>
              </a:rPr>
              <a:t>단어 임베딩으로 문서 분류하기</a:t>
            </a:r>
            <a:r>
              <a:rPr lang="en-US" altLang="ko-KR" sz="9600" dirty="0">
                <a:latin typeface="Nanum Gothic" charset="-127"/>
                <a:ea typeface="Nanum Gothic" charset="-127"/>
                <a:cs typeface="Nanum Gothic" charset="-127"/>
              </a:rPr>
              <a:t>(1)</a:t>
            </a:r>
            <a:endParaRPr lang="ko-KR" altLang="en-US" sz="9600" dirty="0"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14" name="Google Shape;165;p26"/>
          <p:cNvSpPr txBox="1">
            <a:spLocks/>
          </p:cNvSpPr>
          <p:nvPr/>
        </p:nvSpPr>
        <p:spPr>
          <a:xfrm>
            <a:off x="1735225" y="5600625"/>
            <a:ext cx="21447504" cy="9385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ko-KR" altLang="en-US" sz="7200" b="1">
                <a:latin typeface="Nanum Gothic" charset="-127"/>
                <a:ea typeface="Nanum Gothic" charset="-127"/>
                <a:cs typeface="Nanum Gothic" charset="-127"/>
              </a:rPr>
              <a:t>문서 벡터를 어떻게 만드나</a:t>
            </a:r>
            <a:r>
              <a:rPr lang="en-US" altLang="ko-KR" sz="7200" b="1">
                <a:latin typeface="Nanum Gothic" charset="-127"/>
                <a:ea typeface="Nanum Gothic" charset="-127"/>
                <a:cs typeface="Nanum Gothic" charset="-127"/>
              </a:rPr>
              <a:t>?</a:t>
            </a:r>
          </a:p>
          <a:p>
            <a:pPr>
              <a:buClr>
                <a:schemeClr val="dk1"/>
              </a:buClr>
              <a:buSzPts val="1100"/>
            </a:pPr>
            <a:r>
              <a:rPr lang="ko-KR" altLang="en-US" sz="7200">
                <a:latin typeface="Nanum Gothic" charset="-127"/>
                <a:ea typeface="Nanum Gothic" charset="-127"/>
                <a:cs typeface="Nanum Gothic" charset="-127"/>
              </a:rPr>
              <a:t>단어 임베딩의 합으로 문서 벡터를 표현한다</a:t>
            </a:r>
            <a:endParaRPr lang="en-US" altLang="ko-KR" sz="7200" dirty="0"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EBFED59-98CD-EF48-8DEF-301C7A4FF462}"/>
              </a:ext>
            </a:extLst>
          </p:cNvPr>
          <p:cNvSpPr/>
          <p:nvPr/>
        </p:nvSpPr>
        <p:spPr>
          <a:xfrm>
            <a:off x="7866380" y="11673664"/>
            <a:ext cx="4392549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6600" dirty="0">
                <a:solidFill>
                  <a:srgbClr val="34A853"/>
                </a:solidFill>
                <a:latin typeface="Nanum Gothic" charset="-127"/>
                <a:ea typeface="Nanum Gothic" charset="-127"/>
                <a:cs typeface="Nanum Gothic" charset="-127"/>
              </a:rPr>
              <a:t>영화 </a:t>
            </a:r>
            <a:r>
              <a:rPr lang="en-US" altLang="ko-KR" sz="6600" dirty="0">
                <a:solidFill>
                  <a:srgbClr val="34A853"/>
                </a:solidFill>
                <a:latin typeface="Nanum Gothic" charset="-127"/>
                <a:ea typeface="Nanum Gothic" charset="-127"/>
                <a:cs typeface="Nanum Gothic" charset="-127"/>
              </a:rPr>
              <a:t>+ </a:t>
            </a:r>
            <a:r>
              <a:rPr lang="ko-KR" altLang="en-US" sz="6600" dirty="0" err="1">
                <a:solidFill>
                  <a:srgbClr val="34A853"/>
                </a:solidFill>
                <a:latin typeface="Nanum Gothic" charset="-127"/>
                <a:ea typeface="Nanum Gothic" charset="-127"/>
                <a:cs typeface="Nanum Gothic" charset="-127"/>
              </a:rPr>
              <a:t>노잼</a:t>
            </a:r>
            <a:endParaRPr lang="ko-KR" altLang="en-US" sz="6600" dirty="0">
              <a:solidFill>
                <a:srgbClr val="34A853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FAA37953-E535-9844-A3EF-EE681E4A7E81}"/>
              </a:ext>
            </a:extLst>
          </p:cNvPr>
          <p:cNvCxnSpPr>
            <a:cxnSpLocks/>
          </p:cNvCxnSpPr>
          <p:nvPr/>
        </p:nvCxnSpPr>
        <p:spPr>
          <a:xfrm flipV="1">
            <a:off x="4881880" y="9154158"/>
            <a:ext cx="5969000" cy="4856308"/>
          </a:xfrm>
          <a:prstGeom prst="straightConnector1">
            <a:avLst/>
          </a:prstGeom>
          <a:ln w="63500">
            <a:solidFill>
              <a:srgbClr val="34A853"/>
            </a:solidFill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97670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64;p26"/>
          <p:cNvSpPr txBox="1">
            <a:spLocks/>
          </p:cNvSpPr>
          <p:nvPr/>
        </p:nvSpPr>
        <p:spPr>
          <a:xfrm>
            <a:off x="1735200" y="2130225"/>
            <a:ext cx="32154600" cy="302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ko-KR" altLang="en-US" sz="9600" dirty="0">
                <a:latin typeface="Nanum Gothic" charset="-127"/>
                <a:ea typeface="Nanum Gothic" charset="-127"/>
                <a:cs typeface="Nanum Gothic" charset="-127"/>
              </a:rPr>
              <a:t>임베딩이란 </a:t>
            </a:r>
          </a:p>
          <a:p>
            <a:endParaRPr lang="ko-KR" altLang="en-US" sz="9600" dirty="0"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4" name="Google Shape;165;p26"/>
          <p:cNvSpPr txBox="1">
            <a:spLocks/>
          </p:cNvSpPr>
          <p:nvPr/>
        </p:nvSpPr>
        <p:spPr>
          <a:xfrm>
            <a:off x="1735224" y="5600625"/>
            <a:ext cx="19387415" cy="9385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ko-KR" altLang="en-US" sz="7200">
                <a:latin typeface="Nanum Gothic" charset="-127"/>
                <a:ea typeface="Nanum Gothic" charset="-127"/>
                <a:cs typeface="Nanum Gothic" charset="-127"/>
              </a:rPr>
              <a:t>단어나 문장을 벡터로 바꾼 것</a:t>
            </a:r>
            <a:r>
              <a:rPr lang="en-US" altLang="ko-KR" sz="7200">
                <a:latin typeface="Nanum Gothic" charset="-127"/>
                <a:ea typeface="Nanum Gothic" charset="-127"/>
                <a:cs typeface="Nanum Gothic" charset="-127"/>
              </a:rPr>
              <a:t> </a:t>
            </a:r>
            <a:r>
              <a:rPr lang="ko-KR" altLang="en-US" sz="7200">
                <a:latin typeface="Nanum Gothic" charset="-127"/>
                <a:ea typeface="Nanum Gothic" charset="-127"/>
                <a:cs typeface="Nanum Gothic" charset="-127"/>
              </a:rPr>
              <a:t>혹은 그 과정</a:t>
            </a:r>
            <a:endParaRPr lang="en-US" altLang="ko-KR" sz="7200" dirty="0">
              <a:latin typeface="Nanum Gothic" charset="-127"/>
              <a:ea typeface="Nanum Gothic" charset="-127"/>
              <a:cs typeface="Nanum Gothic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56663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64;p26"/>
          <p:cNvSpPr txBox="1">
            <a:spLocks/>
          </p:cNvSpPr>
          <p:nvPr/>
        </p:nvSpPr>
        <p:spPr>
          <a:xfrm>
            <a:off x="1735200" y="2130225"/>
            <a:ext cx="32154600" cy="302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ko-KR" altLang="en-US" sz="9600" dirty="0">
                <a:latin typeface="Nanum Gothic" charset="-127"/>
                <a:ea typeface="Nanum Gothic" charset="-127"/>
                <a:cs typeface="Nanum Gothic" charset="-127"/>
              </a:rPr>
              <a:t>단어 임베딩으로 문서 분류하기</a:t>
            </a:r>
            <a:r>
              <a:rPr lang="en-US" altLang="ko-KR" sz="9600" dirty="0">
                <a:latin typeface="Nanum Gothic" charset="-127"/>
                <a:ea typeface="Nanum Gothic" charset="-127"/>
                <a:cs typeface="Nanum Gothic" charset="-127"/>
              </a:rPr>
              <a:t>(1)</a:t>
            </a:r>
            <a:endParaRPr lang="ko-KR" altLang="en-US" sz="9600" dirty="0"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3" name="Google Shape;165;p26"/>
          <p:cNvSpPr txBox="1">
            <a:spLocks/>
          </p:cNvSpPr>
          <p:nvPr/>
        </p:nvSpPr>
        <p:spPr>
          <a:xfrm>
            <a:off x="1735224" y="5600625"/>
            <a:ext cx="27647496" cy="9385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ko-KR" altLang="en-US" sz="7200" b="1" dirty="0">
                <a:latin typeface="Nanum Gothic" charset="-127"/>
                <a:ea typeface="Nanum Gothic" charset="-127"/>
                <a:cs typeface="Nanum Gothic" charset="-127"/>
              </a:rPr>
              <a:t>실험으로 검증해보자</a:t>
            </a:r>
            <a:r>
              <a:rPr lang="en-US" altLang="ko-KR" sz="7200" b="1" dirty="0">
                <a:latin typeface="Nanum Gothic" charset="-127"/>
                <a:ea typeface="Nanum Gothic" charset="-127"/>
                <a:cs typeface="Nanum Gothic" charset="-127"/>
              </a:rPr>
              <a:t> : </a:t>
            </a:r>
            <a:r>
              <a:rPr lang="ko-KR" altLang="en-US" sz="7200" dirty="0">
                <a:latin typeface="Nanum Gothic" charset="-127"/>
                <a:ea typeface="Nanum Gothic" charset="-127"/>
                <a:cs typeface="Nanum Gothic" charset="-127"/>
              </a:rPr>
              <a:t>학습 </a:t>
            </a:r>
            <a:r>
              <a:rPr lang="en-US" altLang="ko-KR" sz="7200" dirty="0">
                <a:latin typeface="Nanum Gothic" charset="-127"/>
                <a:ea typeface="Nanum Gothic" charset="-127"/>
                <a:cs typeface="Nanum Gothic" charset="-127"/>
              </a:rPr>
              <a:t>5</a:t>
            </a:r>
            <a:r>
              <a:rPr lang="ko-KR" altLang="en-US" sz="7200" dirty="0">
                <a:latin typeface="Nanum Gothic" charset="-127"/>
                <a:ea typeface="Nanum Gothic" charset="-127"/>
                <a:cs typeface="Nanum Gothic" charset="-127"/>
              </a:rPr>
              <a:t>만</a:t>
            </a:r>
            <a:r>
              <a:rPr lang="en-US" altLang="ko-KR" sz="7200" dirty="0">
                <a:latin typeface="Nanum Gothic" charset="-127"/>
                <a:ea typeface="Nanum Gothic" charset="-127"/>
                <a:cs typeface="Nanum Gothic" charset="-127"/>
              </a:rPr>
              <a:t>/</a:t>
            </a:r>
            <a:r>
              <a:rPr lang="ko-KR" altLang="en-US" sz="7200" dirty="0">
                <a:latin typeface="Nanum Gothic" charset="-127"/>
                <a:ea typeface="Nanum Gothic" charset="-127"/>
                <a:cs typeface="Nanum Gothic" charset="-127"/>
              </a:rPr>
              <a:t>테스트 </a:t>
            </a:r>
            <a:r>
              <a:rPr lang="en-US" altLang="ko-KR" sz="7200" dirty="0">
                <a:latin typeface="Nanum Gothic" charset="-127"/>
                <a:ea typeface="Nanum Gothic" charset="-127"/>
                <a:cs typeface="Nanum Gothic" charset="-127"/>
              </a:rPr>
              <a:t>1</a:t>
            </a:r>
            <a:r>
              <a:rPr lang="ko-KR" altLang="en-US" sz="7200" dirty="0">
                <a:latin typeface="Nanum Gothic" charset="-127"/>
                <a:ea typeface="Nanum Gothic" charset="-127"/>
                <a:cs typeface="Nanum Gothic" charset="-127"/>
              </a:rPr>
              <a:t>만건</a:t>
            </a:r>
            <a:r>
              <a:rPr lang="en-US" altLang="ko-KR" sz="7200" dirty="0">
                <a:latin typeface="Nanum Gothic" charset="-127"/>
                <a:ea typeface="Nanum Gothic" charset="-127"/>
                <a:cs typeface="Nanum Gothic" charset="-127"/>
              </a:rPr>
              <a:t>, binary classification</a:t>
            </a:r>
          </a:p>
        </p:txBody>
      </p:sp>
      <p:graphicFrame>
        <p:nvGraphicFramePr>
          <p:cNvPr id="5" name="차트 4">
            <a:extLst>
              <a:ext uri="{FF2B5EF4-FFF2-40B4-BE49-F238E27FC236}">
                <a16:creationId xmlns:a16="http://schemas.microsoft.com/office/drawing/2014/main" id="{50B2D063-83C5-1448-9448-C93E69AC503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10034341"/>
              </p:ext>
            </p:extLst>
          </p:nvPr>
        </p:nvGraphicFramePr>
        <p:xfrm>
          <a:off x="3383280" y="7040880"/>
          <a:ext cx="16398240" cy="79449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6491096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64;p26"/>
          <p:cNvSpPr txBox="1">
            <a:spLocks/>
          </p:cNvSpPr>
          <p:nvPr/>
        </p:nvSpPr>
        <p:spPr>
          <a:xfrm>
            <a:off x="1735200" y="2130225"/>
            <a:ext cx="32154600" cy="302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ko-KR" altLang="en-US" sz="9600" dirty="0">
                <a:latin typeface="Nanum Gothic" charset="-127"/>
                <a:ea typeface="Nanum Gothic" charset="-127"/>
                <a:cs typeface="Nanum Gothic" charset="-127"/>
              </a:rPr>
              <a:t>단어 임베딩으로 문서 분류하기</a:t>
            </a:r>
            <a:r>
              <a:rPr lang="en-US" altLang="ko-KR" sz="9600" dirty="0">
                <a:latin typeface="Nanum Gothic" charset="-127"/>
                <a:ea typeface="Nanum Gothic" charset="-127"/>
                <a:cs typeface="Nanum Gothic" charset="-127"/>
              </a:rPr>
              <a:t>(1)</a:t>
            </a:r>
            <a:endParaRPr lang="ko-KR" altLang="en-US" sz="9600" dirty="0"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3" name="Google Shape;165;p26"/>
          <p:cNvSpPr txBox="1">
            <a:spLocks/>
          </p:cNvSpPr>
          <p:nvPr/>
        </p:nvSpPr>
        <p:spPr>
          <a:xfrm>
            <a:off x="1735224" y="5600625"/>
            <a:ext cx="27647496" cy="9385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ko-KR" altLang="en-US" sz="7200" b="1" dirty="0">
                <a:latin typeface="Nanum Gothic" charset="-127"/>
                <a:ea typeface="Nanum Gothic" charset="-127"/>
                <a:cs typeface="Nanum Gothic" charset="-127"/>
              </a:rPr>
              <a:t>시사점</a:t>
            </a:r>
            <a:endParaRPr lang="en-US" altLang="ko-KR" sz="7200" b="1" dirty="0">
              <a:latin typeface="Nanum Gothic" charset="-127"/>
              <a:ea typeface="Nanum Gothic" charset="-127"/>
              <a:cs typeface="Nanum Gothic" charset="-127"/>
            </a:endParaRPr>
          </a:p>
          <a:p>
            <a:pPr>
              <a:buClr>
                <a:schemeClr val="dk1"/>
              </a:buClr>
              <a:buSzPts val="1100"/>
            </a:pPr>
            <a:r>
              <a:rPr lang="ko-KR" altLang="en-US" sz="7200" dirty="0">
                <a:latin typeface="Nanum Gothic" charset="-127"/>
                <a:ea typeface="Nanum Gothic" charset="-127"/>
                <a:cs typeface="Nanum Gothic" charset="-127"/>
              </a:rPr>
              <a:t>복잡한 </a:t>
            </a:r>
            <a:r>
              <a:rPr lang="ko-KR" altLang="en-US" sz="7200" dirty="0" err="1">
                <a:latin typeface="Nanum Gothic" charset="-127"/>
                <a:ea typeface="Nanum Gothic" charset="-127"/>
                <a:cs typeface="Nanum Gothic" charset="-127"/>
              </a:rPr>
              <a:t>딥러닝</a:t>
            </a:r>
            <a:r>
              <a:rPr lang="ko-KR" altLang="en-US" sz="7200" dirty="0">
                <a:latin typeface="Nanum Gothic" charset="-127"/>
                <a:ea typeface="Nanum Gothic" charset="-127"/>
                <a:cs typeface="Nanum Gothic" charset="-127"/>
              </a:rPr>
              <a:t> 모델을 써도 </a:t>
            </a:r>
            <a:r>
              <a:rPr lang="en-US" altLang="ko-KR" sz="7200" dirty="0">
                <a:latin typeface="Nanum Gothic" charset="-127"/>
                <a:ea typeface="Nanum Gothic" charset="-127"/>
                <a:cs typeface="Nanum Gothic" charset="-127"/>
              </a:rPr>
              <a:t>80%</a:t>
            </a:r>
            <a:r>
              <a:rPr lang="ko-KR" altLang="en-US" sz="7200" dirty="0">
                <a:latin typeface="Nanum Gothic" charset="-127"/>
                <a:ea typeface="Nanum Gothic" charset="-127"/>
                <a:cs typeface="Nanum Gothic" charset="-127"/>
              </a:rPr>
              <a:t>대 성능 기록</a:t>
            </a:r>
            <a:endParaRPr lang="en-US" altLang="ko-KR" sz="7200" dirty="0">
              <a:latin typeface="Nanum Gothic" charset="-127"/>
              <a:ea typeface="Nanum Gothic" charset="-127"/>
              <a:cs typeface="Nanum Gothic" charset="-127"/>
            </a:endParaRPr>
          </a:p>
          <a:p>
            <a:pPr>
              <a:buClr>
                <a:schemeClr val="dk1"/>
              </a:buClr>
              <a:buSzPts val="1100"/>
            </a:pPr>
            <a:r>
              <a:rPr lang="ko-KR" altLang="en-US" sz="7200" dirty="0">
                <a:latin typeface="Nanum Gothic" charset="-127"/>
                <a:ea typeface="Nanum Gothic" charset="-127"/>
                <a:cs typeface="Nanum Gothic" charset="-127"/>
              </a:rPr>
              <a:t>단어 </a:t>
            </a:r>
            <a:r>
              <a:rPr lang="ko-KR" altLang="en-US" sz="7200" b="1" dirty="0" err="1">
                <a:solidFill>
                  <a:srgbClr val="EA4335"/>
                </a:solidFill>
                <a:latin typeface="Nanum Gothic" charset="-127"/>
                <a:ea typeface="Nanum Gothic" charset="-127"/>
                <a:cs typeface="Nanum Gothic" charset="-127"/>
              </a:rPr>
              <a:t>임베딩</a:t>
            </a:r>
            <a:r>
              <a:rPr lang="ko-KR" altLang="en-US" sz="7200" b="1" dirty="0">
                <a:solidFill>
                  <a:srgbClr val="EA4335"/>
                </a:solidFill>
                <a:latin typeface="Nanum Gothic" charset="-127"/>
                <a:ea typeface="Nanum Gothic" charset="-127"/>
                <a:cs typeface="Nanum Gothic" charset="-127"/>
              </a:rPr>
              <a:t> 품질이 좋으면 자연어 처리 성능을 높일 수 있음</a:t>
            </a:r>
            <a:endParaRPr lang="en-US" altLang="ko-KR" sz="7200" b="1" dirty="0">
              <a:solidFill>
                <a:srgbClr val="EA4335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058660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98;p30"/>
          <p:cNvSpPr txBox="1">
            <a:spLocks/>
          </p:cNvSpPr>
          <p:nvPr/>
        </p:nvSpPr>
        <p:spPr>
          <a:xfrm>
            <a:off x="6336125" y="4389100"/>
            <a:ext cx="23903700" cy="12512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ko-KR" altLang="en-US" sz="12000" dirty="0">
                <a:latin typeface="Nanum Gothic" charset="-127"/>
                <a:ea typeface="Nanum Gothic" charset="-127"/>
                <a:cs typeface="Nanum Gothic" charset="-127"/>
              </a:rPr>
              <a:t>단어 </a:t>
            </a:r>
            <a:r>
              <a:rPr lang="ko-KR" altLang="en-US" sz="12000" dirty="0" err="1">
                <a:latin typeface="Nanum Gothic" charset="-127"/>
                <a:ea typeface="Nanum Gothic" charset="-127"/>
                <a:cs typeface="Nanum Gothic" charset="-127"/>
              </a:rPr>
              <a:t>임베딩으로</a:t>
            </a:r>
            <a:endParaRPr lang="en-US" altLang="ko-KR" sz="12000" dirty="0">
              <a:latin typeface="Nanum Gothic" charset="-127"/>
              <a:ea typeface="Nanum Gothic" charset="-127"/>
              <a:cs typeface="Nanum Gothic" charset="-127"/>
            </a:endParaRPr>
          </a:p>
          <a:p>
            <a:pPr algn="ctr"/>
            <a:r>
              <a:rPr lang="ko-KR" altLang="en-US" sz="12000" dirty="0">
                <a:latin typeface="Nanum Gothic" charset="-127"/>
                <a:ea typeface="Nanum Gothic" charset="-127"/>
                <a:cs typeface="Nanum Gothic" charset="-127"/>
              </a:rPr>
              <a:t>문서 분류하기</a:t>
            </a:r>
            <a:r>
              <a:rPr lang="en-US" altLang="ko-KR" sz="12000" dirty="0">
                <a:latin typeface="Nanum Gothic" charset="-127"/>
                <a:ea typeface="Nanum Gothic" charset="-127"/>
                <a:cs typeface="Nanum Gothic" charset="-127"/>
              </a:rPr>
              <a:t>(2)</a:t>
            </a:r>
            <a:endParaRPr lang="ko-KR" altLang="en-US" sz="12000" dirty="0">
              <a:latin typeface="Nanum Gothic" charset="-127"/>
              <a:ea typeface="Nanum Gothic" charset="-127"/>
              <a:cs typeface="Nanum Gothic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405857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64;p26"/>
          <p:cNvSpPr txBox="1">
            <a:spLocks/>
          </p:cNvSpPr>
          <p:nvPr/>
        </p:nvSpPr>
        <p:spPr>
          <a:xfrm>
            <a:off x="1735200" y="2130225"/>
            <a:ext cx="32154600" cy="302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ko-KR" altLang="en-US" sz="9600" dirty="0">
                <a:latin typeface="Nanum Gothic" charset="-127"/>
                <a:ea typeface="Nanum Gothic" charset="-127"/>
                <a:cs typeface="Nanum Gothic" charset="-127"/>
              </a:rPr>
              <a:t>단어 임베딩으로 문서 분류하기</a:t>
            </a:r>
            <a:r>
              <a:rPr lang="en-US" altLang="ko-KR" sz="9600" dirty="0">
                <a:latin typeface="Nanum Gothic" charset="-127"/>
                <a:ea typeface="Nanum Gothic" charset="-127"/>
                <a:cs typeface="Nanum Gothic" charset="-127"/>
              </a:rPr>
              <a:t>(2)</a:t>
            </a:r>
            <a:endParaRPr lang="ko-KR" altLang="en-US" sz="9600" dirty="0"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6" name="Google Shape;165;p26">
            <a:extLst>
              <a:ext uri="{FF2B5EF4-FFF2-40B4-BE49-F238E27FC236}">
                <a16:creationId xmlns:a16="http://schemas.microsoft.com/office/drawing/2014/main" id="{3F05053B-A9F2-C64D-846C-FD14A09513CE}"/>
              </a:ext>
            </a:extLst>
          </p:cNvPr>
          <p:cNvSpPr txBox="1">
            <a:spLocks/>
          </p:cNvSpPr>
          <p:nvPr/>
        </p:nvSpPr>
        <p:spPr>
          <a:xfrm>
            <a:off x="1735224" y="5600625"/>
            <a:ext cx="32154575" cy="9385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ko-KR" altLang="en-US" sz="7200" b="1" dirty="0">
                <a:latin typeface="Nanum Gothic" charset="-127"/>
                <a:ea typeface="Nanum Gothic" charset="-127"/>
                <a:cs typeface="Nanum Gothic" charset="-127"/>
              </a:rPr>
              <a:t>핵심 컨셉</a:t>
            </a:r>
            <a:endParaRPr lang="en-US" altLang="ko-KR" sz="7200" b="1" dirty="0">
              <a:latin typeface="Nanum Gothic" charset="-127"/>
              <a:ea typeface="Nanum Gothic" charset="-127"/>
              <a:cs typeface="Nanum Gothic" charset="-127"/>
            </a:endParaRPr>
          </a:p>
          <a:p>
            <a:pPr>
              <a:buClr>
                <a:schemeClr val="dk1"/>
              </a:buClr>
              <a:buSzPts val="1100"/>
            </a:pPr>
            <a:r>
              <a:rPr lang="ko-KR" altLang="en-US" sz="7200" dirty="0">
                <a:latin typeface="Nanum Gothic" charset="-127"/>
                <a:ea typeface="Nanum Gothic" charset="-127"/>
                <a:cs typeface="Nanum Gothic" charset="-127"/>
              </a:rPr>
              <a:t>유의어가 많이 포함된 문장을 자동으로 추출한다 </a:t>
            </a:r>
            <a:endParaRPr lang="en-US" altLang="ko-KR" sz="7200" dirty="0"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7" name="Google Shape;165;p26">
            <a:extLst>
              <a:ext uri="{FF2B5EF4-FFF2-40B4-BE49-F238E27FC236}">
                <a16:creationId xmlns:a16="http://schemas.microsoft.com/office/drawing/2014/main" id="{062E87C9-36FB-1449-A7B1-E0EB60BDD9C3}"/>
              </a:ext>
            </a:extLst>
          </p:cNvPr>
          <p:cNvSpPr txBox="1">
            <a:spLocks/>
          </p:cNvSpPr>
          <p:nvPr/>
        </p:nvSpPr>
        <p:spPr>
          <a:xfrm>
            <a:off x="2371718" y="10293225"/>
            <a:ext cx="20864799" cy="5140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ko-KR" altLang="en-US" sz="7200" b="1" dirty="0">
                <a:solidFill>
                  <a:srgbClr val="C00000"/>
                </a:solidFill>
                <a:latin typeface="Nanum Gothic" charset="-127"/>
                <a:ea typeface="Nanum Gothic" charset="-127"/>
                <a:cs typeface="Nanum Gothic" charset="-127"/>
              </a:rPr>
              <a:t>배터리</a:t>
            </a:r>
            <a:endParaRPr lang="en-US" altLang="ko-KR" sz="7200" b="1" dirty="0">
              <a:solidFill>
                <a:srgbClr val="C00000"/>
              </a:solidFill>
              <a:latin typeface="Nanum Gothic" charset="-127"/>
              <a:ea typeface="Nanum Gothic" charset="-127"/>
              <a:cs typeface="Nanum Gothic" charset="-127"/>
            </a:endParaRPr>
          </a:p>
          <a:p>
            <a:pPr>
              <a:buClr>
                <a:schemeClr val="dk1"/>
              </a:buClr>
              <a:buSzPts val="1100"/>
            </a:pPr>
            <a:r>
              <a:rPr lang="ko-KR" altLang="en-US" sz="7200" dirty="0">
                <a:latin typeface="Nanum Gothic" charset="-127"/>
                <a:ea typeface="Nanum Gothic" charset="-127"/>
                <a:cs typeface="Nanum Gothic" charset="-127"/>
              </a:rPr>
              <a:t>제 스마트폰 </a:t>
            </a:r>
            <a:r>
              <a:rPr lang="ko-KR" altLang="en-US" sz="7200" dirty="0" err="1">
                <a:solidFill>
                  <a:srgbClr val="FF0000"/>
                </a:solidFill>
                <a:latin typeface="Nanum Gothic" charset="-127"/>
                <a:ea typeface="Nanum Gothic" charset="-127"/>
                <a:cs typeface="Nanum Gothic" charset="-127"/>
              </a:rPr>
              <a:t>밧데리</a:t>
            </a:r>
            <a:r>
              <a:rPr lang="ko-KR" altLang="en-US" sz="7200" dirty="0">
                <a:latin typeface="Nanum Gothic" charset="-127"/>
                <a:ea typeface="Nanum Gothic" charset="-127"/>
                <a:cs typeface="Nanum Gothic" charset="-127"/>
              </a:rPr>
              <a:t> </a:t>
            </a:r>
            <a:r>
              <a:rPr lang="ko-KR" altLang="en-US" sz="7200" dirty="0">
                <a:solidFill>
                  <a:srgbClr val="C00000"/>
                </a:solidFill>
                <a:latin typeface="Nanum Gothic" charset="-127"/>
                <a:ea typeface="Nanum Gothic" charset="-127"/>
                <a:cs typeface="Nanum Gothic" charset="-127"/>
              </a:rPr>
              <a:t>효율</a:t>
            </a:r>
            <a:r>
              <a:rPr lang="ko-KR" altLang="en-US" sz="7200" dirty="0">
                <a:latin typeface="Nanum Gothic" charset="-127"/>
                <a:ea typeface="Nanum Gothic" charset="-127"/>
                <a:cs typeface="Nanum Gothic" charset="-127"/>
              </a:rPr>
              <a:t> 이 별로 안 좋아요</a:t>
            </a:r>
            <a:endParaRPr lang="en-US" altLang="ko-KR" sz="7200" dirty="0">
              <a:latin typeface="Nanum Gothic" charset="-127"/>
              <a:ea typeface="Nanum Gothic" charset="-127"/>
              <a:cs typeface="Nanum Gothic" charset="-127"/>
            </a:endParaRPr>
          </a:p>
          <a:p>
            <a:pPr>
              <a:buClr>
                <a:schemeClr val="dk1"/>
              </a:buClr>
              <a:buSzPts val="1100"/>
            </a:pPr>
            <a:r>
              <a:rPr lang="ko-KR" altLang="en-US" sz="7200" dirty="0">
                <a:latin typeface="Nanum Gothic" charset="-127"/>
                <a:ea typeface="Nanum Gothic" charset="-127"/>
                <a:cs typeface="Nanum Gothic" charset="-127"/>
              </a:rPr>
              <a:t>와 대박 </a:t>
            </a:r>
            <a:r>
              <a:rPr lang="ko-KR" altLang="en-US" sz="7200" dirty="0">
                <a:solidFill>
                  <a:srgbClr val="FF0000"/>
                </a:solidFill>
                <a:latin typeface="Nanum Gothic" charset="-127"/>
                <a:ea typeface="Nanum Gothic" charset="-127"/>
                <a:cs typeface="Nanum Gothic" charset="-127"/>
              </a:rPr>
              <a:t>변강쇠</a:t>
            </a:r>
            <a:r>
              <a:rPr lang="ko-KR" altLang="en-US" sz="7200" dirty="0">
                <a:latin typeface="Nanum Gothic" charset="-127"/>
                <a:ea typeface="Nanum Gothic" charset="-127"/>
                <a:cs typeface="Nanum Gothic" charset="-127"/>
              </a:rPr>
              <a:t> </a:t>
            </a:r>
            <a:r>
              <a:rPr lang="ko-KR" altLang="en-US" sz="7200" dirty="0">
                <a:solidFill>
                  <a:srgbClr val="FF0000"/>
                </a:solidFill>
                <a:latin typeface="Nanum Gothic" charset="-127"/>
                <a:ea typeface="Nanum Gothic" charset="-127"/>
                <a:cs typeface="Nanum Gothic" charset="-127"/>
              </a:rPr>
              <a:t>베터리</a:t>
            </a:r>
            <a:r>
              <a:rPr lang="ko-KR" altLang="en-US" sz="7200" dirty="0">
                <a:latin typeface="Nanum Gothic" charset="-127"/>
                <a:ea typeface="Nanum Gothic" charset="-127"/>
                <a:cs typeface="Nanum Gothic" charset="-127"/>
              </a:rPr>
              <a:t> </a:t>
            </a:r>
            <a:r>
              <a:rPr lang="en-US" altLang="ko-KR" sz="7200" dirty="0">
                <a:latin typeface="Nanum Gothic" charset="-127"/>
                <a:ea typeface="Nanum Gothic" charset="-127"/>
                <a:cs typeface="Nanum Gothic" charset="-127"/>
              </a:rPr>
              <a:t>!</a:t>
            </a:r>
            <a:r>
              <a:rPr lang="ko-KR" altLang="en-US" sz="7200" dirty="0">
                <a:latin typeface="Nanum Gothic" charset="-127"/>
                <a:ea typeface="Nanum Gothic" charset="-127"/>
                <a:cs typeface="Nanum Gothic" charset="-127"/>
              </a:rPr>
              <a:t> </a:t>
            </a:r>
            <a:r>
              <a:rPr lang="en-US" altLang="ko-KR" sz="7200" dirty="0">
                <a:latin typeface="Nanum Gothic" charset="-127"/>
                <a:ea typeface="Nanum Gothic" charset="-127"/>
                <a:cs typeface="Nanum Gothic" charset="-127"/>
              </a:rPr>
              <a:t>!</a:t>
            </a:r>
          </a:p>
          <a:p>
            <a:pPr>
              <a:buClr>
                <a:schemeClr val="dk1"/>
              </a:buClr>
              <a:buSzPts val="1100"/>
            </a:pPr>
            <a:r>
              <a:rPr lang="ko-KR" altLang="en-US" sz="7200" dirty="0">
                <a:solidFill>
                  <a:srgbClr val="C00000"/>
                </a:solidFill>
                <a:latin typeface="Nanum Gothic" charset="-127"/>
                <a:ea typeface="Nanum Gothic" charset="-127"/>
                <a:cs typeface="Nanum Gothic" charset="-127"/>
              </a:rPr>
              <a:t>발열</a:t>
            </a:r>
            <a:r>
              <a:rPr lang="ko-KR" altLang="en-US" sz="7200" dirty="0">
                <a:latin typeface="Nanum Gothic" charset="-127"/>
                <a:ea typeface="Nanum Gothic" charset="-127"/>
                <a:cs typeface="Nanum Gothic" charset="-127"/>
              </a:rPr>
              <a:t> 은 </a:t>
            </a:r>
            <a:r>
              <a:rPr lang="en-US" altLang="ko-KR" sz="7200" dirty="0">
                <a:latin typeface="Nanum Gothic" charset="-127"/>
                <a:ea typeface="Nanum Gothic" charset="-127"/>
                <a:cs typeface="Nanum Gothic" charset="-127"/>
              </a:rPr>
              <a:t>LTE </a:t>
            </a:r>
            <a:r>
              <a:rPr lang="ko-KR" altLang="en-US" sz="7200" dirty="0">
                <a:latin typeface="Nanum Gothic" charset="-127"/>
                <a:ea typeface="Nanum Gothic" charset="-127"/>
                <a:cs typeface="Nanum Gothic" charset="-127"/>
              </a:rPr>
              <a:t>폰의 숙명 </a:t>
            </a:r>
            <a:r>
              <a:rPr lang="ko-KR" altLang="en-US" sz="7200" dirty="0" err="1">
                <a:latin typeface="Nanum Gothic" charset="-127"/>
                <a:ea typeface="Nanum Gothic" charset="-127"/>
                <a:cs typeface="Nanum Gothic" charset="-127"/>
              </a:rPr>
              <a:t>ㅠㅠ</a:t>
            </a:r>
            <a:endParaRPr lang="en-US" altLang="ko-KR" sz="7200" dirty="0">
              <a:latin typeface="Nanum Gothic" charset="-127"/>
              <a:ea typeface="Nanum Gothic" charset="-127"/>
              <a:cs typeface="Nanum Gothic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586673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64;p26"/>
          <p:cNvSpPr txBox="1">
            <a:spLocks/>
          </p:cNvSpPr>
          <p:nvPr/>
        </p:nvSpPr>
        <p:spPr>
          <a:xfrm>
            <a:off x="1735200" y="2130225"/>
            <a:ext cx="32154600" cy="302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ko-KR" altLang="en-US" sz="9600" dirty="0">
                <a:latin typeface="Nanum Gothic" charset="-127"/>
                <a:ea typeface="Nanum Gothic" charset="-127"/>
                <a:cs typeface="Nanum Gothic" charset="-127"/>
              </a:rPr>
              <a:t>단어 임베딩으로 문서 분류하기</a:t>
            </a:r>
            <a:r>
              <a:rPr lang="en-US" altLang="ko-KR" sz="9600" dirty="0">
                <a:latin typeface="Nanum Gothic" charset="-127"/>
                <a:ea typeface="Nanum Gothic" charset="-127"/>
                <a:cs typeface="Nanum Gothic" charset="-127"/>
              </a:rPr>
              <a:t>(2)</a:t>
            </a:r>
            <a:endParaRPr lang="ko-KR" altLang="en-US" sz="9600" dirty="0"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6" name="Google Shape;165;p26">
            <a:extLst>
              <a:ext uri="{FF2B5EF4-FFF2-40B4-BE49-F238E27FC236}">
                <a16:creationId xmlns:a16="http://schemas.microsoft.com/office/drawing/2014/main" id="{3F05053B-A9F2-C64D-846C-FD14A09513CE}"/>
              </a:ext>
            </a:extLst>
          </p:cNvPr>
          <p:cNvSpPr txBox="1">
            <a:spLocks/>
          </p:cNvSpPr>
          <p:nvPr/>
        </p:nvSpPr>
        <p:spPr>
          <a:xfrm>
            <a:off x="1735224" y="5600625"/>
            <a:ext cx="32154575" cy="9385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ko-KR" altLang="en-US" sz="7200" b="1" dirty="0">
                <a:latin typeface="Nanum Gothic" charset="-127"/>
                <a:ea typeface="Nanum Gothic" charset="-127"/>
                <a:cs typeface="Nanum Gothic" charset="-127"/>
              </a:rPr>
              <a:t>핵심 컨셉</a:t>
            </a:r>
            <a:endParaRPr lang="en-US" altLang="ko-KR" sz="7200" b="1" dirty="0">
              <a:latin typeface="Nanum Gothic" charset="-127"/>
              <a:ea typeface="Nanum Gothic" charset="-127"/>
              <a:cs typeface="Nanum Gothic" charset="-127"/>
            </a:endParaRPr>
          </a:p>
          <a:p>
            <a:pPr>
              <a:buClr>
                <a:schemeClr val="dk1"/>
              </a:buClr>
              <a:buSzPts val="1100"/>
            </a:pPr>
            <a:r>
              <a:rPr lang="ko-KR" altLang="en-US" sz="7200" dirty="0">
                <a:latin typeface="Nanum Gothic" charset="-127"/>
                <a:ea typeface="Nanum Gothic" charset="-127"/>
                <a:cs typeface="Nanum Gothic" charset="-127"/>
              </a:rPr>
              <a:t>유의어가 많이 포함된 문장을 자동으로 추출한다 </a:t>
            </a:r>
            <a:endParaRPr lang="en-US" altLang="ko-KR" sz="7200" dirty="0"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7" name="Google Shape;165;p26">
            <a:extLst>
              <a:ext uri="{FF2B5EF4-FFF2-40B4-BE49-F238E27FC236}">
                <a16:creationId xmlns:a16="http://schemas.microsoft.com/office/drawing/2014/main" id="{062E87C9-36FB-1449-A7B1-E0EB60BDD9C3}"/>
              </a:ext>
            </a:extLst>
          </p:cNvPr>
          <p:cNvSpPr txBox="1">
            <a:spLocks/>
          </p:cNvSpPr>
          <p:nvPr/>
        </p:nvSpPr>
        <p:spPr>
          <a:xfrm>
            <a:off x="2371718" y="10293225"/>
            <a:ext cx="20864799" cy="5140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ko-KR" altLang="en-US" sz="7200" b="1" dirty="0">
                <a:solidFill>
                  <a:srgbClr val="C00000"/>
                </a:solidFill>
                <a:latin typeface="Nanum Gothic" charset="-127"/>
                <a:ea typeface="Nanum Gothic" charset="-127"/>
                <a:cs typeface="Nanum Gothic" charset="-127"/>
              </a:rPr>
              <a:t>배터리</a:t>
            </a:r>
            <a:endParaRPr lang="en-US" altLang="ko-KR" sz="7200" b="1" dirty="0">
              <a:solidFill>
                <a:srgbClr val="C00000"/>
              </a:solidFill>
              <a:latin typeface="Nanum Gothic" charset="-127"/>
              <a:ea typeface="Nanum Gothic" charset="-127"/>
              <a:cs typeface="Nanum Gothic" charset="-127"/>
            </a:endParaRPr>
          </a:p>
          <a:p>
            <a:pPr>
              <a:buClr>
                <a:schemeClr val="dk1"/>
              </a:buClr>
              <a:buSzPts val="1100"/>
            </a:pPr>
            <a:r>
              <a:rPr lang="ko-KR" altLang="en-US" sz="7200" dirty="0">
                <a:latin typeface="Nanum Gothic" charset="-127"/>
                <a:ea typeface="Nanum Gothic" charset="-127"/>
                <a:cs typeface="Nanum Gothic" charset="-127"/>
              </a:rPr>
              <a:t>제 스마트폰 </a:t>
            </a:r>
            <a:r>
              <a:rPr lang="ko-KR" altLang="en-US" sz="7200" dirty="0" err="1">
                <a:solidFill>
                  <a:srgbClr val="FF0000"/>
                </a:solidFill>
                <a:latin typeface="Nanum Gothic" charset="-127"/>
                <a:ea typeface="Nanum Gothic" charset="-127"/>
                <a:cs typeface="Nanum Gothic" charset="-127"/>
              </a:rPr>
              <a:t>밧데리</a:t>
            </a:r>
            <a:r>
              <a:rPr lang="ko-KR" altLang="en-US" sz="7200" dirty="0">
                <a:latin typeface="Nanum Gothic" charset="-127"/>
                <a:ea typeface="Nanum Gothic" charset="-127"/>
                <a:cs typeface="Nanum Gothic" charset="-127"/>
              </a:rPr>
              <a:t> </a:t>
            </a:r>
            <a:r>
              <a:rPr lang="ko-KR" altLang="en-US" sz="7200" dirty="0">
                <a:solidFill>
                  <a:srgbClr val="C00000"/>
                </a:solidFill>
                <a:latin typeface="Nanum Gothic" charset="-127"/>
                <a:ea typeface="Nanum Gothic" charset="-127"/>
                <a:cs typeface="Nanum Gothic" charset="-127"/>
              </a:rPr>
              <a:t>효율</a:t>
            </a:r>
            <a:r>
              <a:rPr lang="ko-KR" altLang="en-US" sz="7200" dirty="0">
                <a:latin typeface="Nanum Gothic" charset="-127"/>
                <a:ea typeface="Nanum Gothic" charset="-127"/>
                <a:cs typeface="Nanum Gothic" charset="-127"/>
              </a:rPr>
              <a:t> 이 별로 안 좋아요</a:t>
            </a:r>
            <a:endParaRPr lang="en-US" altLang="ko-KR" sz="7200" dirty="0">
              <a:latin typeface="Nanum Gothic" charset="-127"/>
              <a:ea typeface="Nanum Gothic" charset="-127"/>
              <a:cs typeface="Nanum Gothic" charset="-127"/>
            </a:endParaRPr>
          </a:p>
          <a:p>
            <a:pPr>
              <a:buClr>
                <a:schemeClr val="dk1"/>
              </a:buClr>
              <a:buSzPts val="1100"/>
            </a:pPr>
            <a:r>
              <a:rPr lang="ko-KR" altLang="en-US" sz="7200" dirty="0">
                <a:latin typeface="Nanum Gothic" charset="-127"/>
                <a:ea typeface="Nanum Gothic" charset="-127"/>
                <a:cs typeface="Nanum Gothic" charset="-127"/>
              </a:rPr>
              <a:t>와 대박 </a:t>
            </a:r>
            <a:r>
              <a:rPr lang="ko-KR" altLang="en-US" sz="7200" dirty="0">
                <a:solidFill>
                  <a:srgbClr val="FF0000"/>
                </a:solidFill>
                <a:latin typeface="Nanum Gothic" charset="-127"/>
                <a:ea typeface="Nanum Gothic" charset="-127"/>
                <a:cs typeface="Nanum Gothic" charset="-127"/>
              </a:rPr>
              <a:t>변강쇠</a:t>
            </a:r>
            <a:r>
              <a:rPr lang="ko-KR" altLang="en-US" sz="7200" dirty="0">
                <a:latin typeface="Nanum Gothic" charset="-127"/>
                <a:ea typeface="Nanum Gothic" charset="-127"/>
                <a:cs typeface="Nanum Gothic" charset="-127"/>
              </a:rPr>
              <a:t> </a:t>
            </a:r>
            <a:r>
              <a:rPr lang="ko-KR" altLang="en-US" sz="7200" dirty="0">
                <a:solidFill>
                  <a:srgbClr val="FF0000"/>
                </a:solidFill>
                <a:latin typeface="Nanum Gothic" charset="-127"/>
                <a:ea typeface="Nanum Gothic" charset="-127"/>
                <a:cs typeface="Nanum Gothic" charset="-127"/>
              </a:rPr>
              <a:t>베터리</a:t>
            </a:r>
            <a:r>
              <a:rPr lang="ko-KR" altLang="en-US" sz="7200" dirty="0">
                <a:latin typeface="Nanum Gothic" charset="-127"/>
                <a:ea typeface="Nanum Gothic" charset="-127"/>
                <a:cs typeface="Nanum Gothic" charset="-127"/>
              </a:rPr>
              <a:t> </a:t>
            </a:r>
            <a:r>
              <a:rPr lang="en-US" altLang="ko-KR" sz="7200" dirty="0">
                <a:latin typeface="Nanum Gothic" charset="-127"/>
                <a:ea typeface="Nanum Gothic" charset="-127"/>
                <a:cs typeface="Nanum Gothic" charset="-127"/>
              </a:rPr>
              <a:t>!</a:t>
            </a:r>
            <a:r>
              <a:rPr lang="ko-KR" altLang="en-US" sz="7200" dirty="0">
                <a:latin typeface="Nanum Gothic" charset="-127"/>
                <a:ea typeface="Nanum Gothic" charset="-127"/>
                <a:cs typeface="Nanum Gothic" charset="-127"/>
              </a:rPr>
              <a:t> </a:t>
            </a:r>
            <a:r>
              <a:rPr lang="en-US" altLang="ko-KR" sz="7200" dirty="0">
                <a:latin typeface="Nanum Gothic" charset="-127"/>
                <a:ea typeface="Nanum Gothic" charset="-127"/>
                <a:cs typeface="Nanum Gothic" charset="-127"/>
              </a:rPr>
              <a:t>!</a:t>
            </a:r>
          </a:p>
          <a:p>
            <a:pPr>
              <a:buClr>
                <a:schemeClr val="dk1"/>
              </a:buClr>
              <a:buSzPts val="1100"/>
            </a:pPr>
            <a:r>
              <a:rPr lang="ko-KR" altLang="en-US" sz="7200" dirty="0">
                <a:solidFill>
                  <a:srgbClr val="C00000"/>
                </a:solidFill>
                <a:latin typeface="Nanum Gothic" charset="-127"/>
                <a:ea typeface="Nanum Gothic" charset="-127"/>
                <a:cs typeface="Nanum Gothic" charset="-127"/>
              </a:rPr>
              <a:t>발열</a:t>
            </a:r>
            <a:r>
              <a:rPr lang="ko-KR" altLang="en-US" sz="7200" dirty="0">
                <a:latin typeface="Nanum Gothic" charset="-127"/>
                <a:ea typeface="Nanum Gothic" charset="-127"/>
                <a:cs typeface="Nanum Gothic" charset="-127"/>
              </a:rPr>
              <a:t> 은 </a:t>
            </a:r>
            <a:r>
              <a:rPr lang="en-US" altLang="ko-KR" sz="7200" dirty="0">
                <a:latin typeface="Nanum Gothic" charset="-127"/>
                <a:ea typeface="Nanum Gothic" charset="-127"/>
                <a:cs typeface="Nanum Gothic" charset="-127"/>
              </a:rPr>
              <a:t>LTE </a:t>
            </a:r>
            <a:r>
              <a:rPr lang="ko-KR" altLang="en-US" sz="7200" dirty="0">
                <a:latin typeface="Nanum Gothic" charset="-127"/>
                <a:ea typeface="Nanum Gothic" charset="-127"/>
                <a:cs typeface="Nanum Gothic" charset="-127"/>
              </a:rPr>
              <a:t>폰의 숙명 </a:t>
            </a:r>
            <a:r>
              <a:rPr lang="ko-KR" altLang="en-US" sz="7200" dirty="0" err="1">
                <a:latin typeface="Nanum Gothic" charset="-127"/>
                <a:ea typeface="Nanum Gothic" charset="-127"/>
                <a:cs typeface="Nanum Gothic" charset="-127"/>
              </a:rPr>
              <a:t>ㅠㅠ</a:t>
            </a:r>
            <a:endParaRPr lang="en-US" altLang="ko-KR" sz="7200" dirty="0"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3476629-77F7-0C49-B3D1-4EFDB380B361}"/>
              </a:ext>
            </a:extLst>
          </p:cNvPr>
          <p:cNvSpPr/>
          <p:nvPr/>
        </p:nvSpPr>
        <p:spPr>
          <a:xfrm>
            <a:off x="19812000" y="8476350"/>
            <a:ext cx="14452600" cy="1086451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50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(1)</a:t>
            </a:r>
            <a:r>
              <a:rPr lang="ko-KR" altLang="en-US" sz="50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헐 저도 그런데 완충 상태 표준형 끼워 놓고 자고 일어났 더니 </a:t>
            </a:r>
            <a:r>
              <a:rPr lang="en-US" altLang="ko-KR" sz="50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50</a:t>
            </a:r>
            <a:r>
              <a:rPr lang="ko-KR" altLang="en-US" sz="50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가 줄어 있더라구요 근데 또 대용량은 </a:t>
            </a:r>
            <a:r>
              <a:rPr lang="ko-KR" altLang="en-US" sz="5000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멀쩡</a:t>
            </a:r>
            <a:r>
              <a:rPr lang="ko-KR" altLang="en-US" sz="50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한데 배터리 문제 인가요 </a:t>
            </a:r>
            <a:endParaRPr lang="en-US" altLang="ko-KR" sz="50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r>
              <a:rPr lang="en-US" altLang="ko-KR" sz="50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(2)</a:t>
            </a:r>
            <a:r>
              <a:rPr lang="ko-KR" altLang="en-US" sz="50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lang="en" altLang="ko-KR" sz="50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X6 </a:t>
            </a:r>
            <a:r>
              <a:rPr lang="ko-KR" altLang="en-US" sz="50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하나면 고성능 내장 라디오 </a:t>
            </a:r>
            <a:r>
              <a:rPr lang="en" altLang="ko-KR" sz="5000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Mp</a:t>
            </a:r>
            <a:r>
              <a:rPr lang="en" altLang="ko-KR" sz="50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3 </a:t>
            </a:r>
            <a:r>
              <a:rPr lang="ko-KR" altLang="en-US" sz="50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카메라 </a:t>
            </a:r>
            <a:r>
              <a:rPr lang="ko-KR" altLang="en-US" sz="5000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통품</a:t>
            </a:r>
            <a:r>
              <a:rPr lang="ko-KR" altLang="en-US" sz="50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lang="en-US" altLang="ko-KR" sz="50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1 6</a:t>
            </a:r>
            <a:r>
              <a:rPr lang="en" altLang="ko-KR" sz="50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G </a:t>
            </a:r>
            <a:r>
              <a:rPr lang="ko-KR" altLang="en-US" sz="50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메모리 변강 쇠 배터리 까지 </a:t>
            </a:r>
            <a:r>
              <a:rPr lang="en-US" altLang="ko-KR" sz="50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3 5 </a:t>
            </a:r>
            <a:r>
              <a:rPr lang="ko-KR" altLang="en-US" sz="50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인치 면 정말 좋 </a:t>
            </a:r>
            <a:r>
              <a:rPr lang="ko-KR" altLang="en-US" sz="5000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았</a:t>
            </a:r>
            <a:r>
              <a:rPr lang="ko-KR" altLang="en-US" sz="50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을 텐데 </a:t>
            </a:r>
            <a:r>
              <a:rPr lang="ko-KR" altLang="en-US" sz="5000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ㅠㅠ</a:t>
            </a:r>
            <a:r>
              <a:rPr lang="ko-KR" altLang="en-US" sz="50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endParaRPr lang="en-US" altLang="ko-KR" sz="50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r>
              <a:rPr lang="en-US" altLang="ko-KR" sz="50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(3)</a:t>
            </a:r>
            <a:r>
              <a:rPr lang="ko-KR" altLang="en-US" sz="50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제 갤 </a:t>
            </a:r>
            <a:r>
              <a:rPr lang="en" altLang="ko-KR" sz="50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s3 </a:t>
            </a:r>
            <a:r>
              <a:rPr lang="ko-KR" altLang="en-US" sz="50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배터리 두 개 중 하나는 부풀었고 부푼 녀석 은 </a:t>
            </a:r>
            <a:r>
              <a:rPr lang="ko-KR" altLang="en-US" sz="5000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광탈입니다</a:t>
            </a:r>
            <a:r>
              <a:rPr lang="ko-KR" altLang="en-US" sz="50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lang="en-US" altLang="ko-KR" sz="50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1</a:t>
            </a:r>
            <a:r>
              <a:rPr lang="ko-KR" altLang="en-US" sz="50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년 다 </a:t>
            </a:r>
            <a:r>
              <a:rPr lang="ko-KR" altLang="en-US" sz="5000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되어가서</a:t>
            </a:r>
            <a:r>
              <a:rPr lang="ko-KR" altLang="en-US" sz="50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교환도 안되죠 </a:t>
            </a:r>
            <a:endParaRPr lang="en-US" altLang="ko-KR" sz="50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r>
              <a:rPr lang="en-US" altLang="ko-KR" sz="50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(4)</a:t>
            </a:r>
            <a:r>
              <a:rPr lang="ko-KR" altLang="en-US" sz="50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시리우스 그 두 개 외에도 배터리 표준형 </a:t>
            </a:r>
            <a:r>
              <a:rPr lang="ko-KR" altLang="en-US" sz="5000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슬림이랑</a:t>
            </a:r>
            <a:r>
              <a:rPr lang="ko-KR" altLang="en-US" sz="50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대용량 있어서 커버 </a:t>
            </a:r>
            <a:r>
              <a:rPr lang="en-US" altLang="ko-KR" sz="50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2</a:t>
            </a:r>
            <a:r>
              <a:rPr lang="ko-KR" altLang="en-US" sz="50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개 가지고 다녀야 되는 게 너무 압박이네요 </a:t>
            </a:r>
            <a:r>
              <a:rPr lang="ko-KR" altLang="en-US" sz="5000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ㅎㄷㄷ</a:t>
            </a:r>
            <a:r>
              <a:rPr lang="ko-KR" altLang="en-US" sz="50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endParaRPr lang="en-US" altLang="ko-KR" sz="5000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r>
              <a:rPr lang="en-US" altLang="ko-KR" sz="50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(5)</a:t>
            </a:r>
            <a:r>
              <a:rPr lang="ko-KR" altLang="en-US" sz="50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이 제품은 배터리 커버가 있기 </a:t>
            </a:r>
            <a:r>
              <a:rPr lang="ko-KR" altLang="en-US" sz="5000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떄문에</a:t>
            </a:r>
            <a:r>
              <a:rPr lang="ko-KR" altLang="en-US" sz="50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주의를 해야 합니다 </a:t>
            </a:r>
            <a:r>
              <a:rPr lang="ko-KR" altLang="en-US" sz="5000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실링에</a:t>
            </a:r>
            <a:r>
              <a:rPr lang="ko-KR" altLang="en-US" sz="50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이물질이 끼거나 덜 닫힌 상태에서 담그면 사망하는 겁니다</a:t>
            </a:r>
          </a:p>
        </p:txBody>
      </p:sp>
    </p:spTree>
    <p:extLst>
      <p:ext uri="{BB962C8B-B14F-4D97-AF65-F5344CB8AC3E}">
        <p14:creationId xmlns:p14="http://schemas.microsoft.com/office/powerpoint/2010/main" val="1528481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98;p30"/>
          <p:cNvSpPr txBox="1">
            <a:spLocks/>
          </p:cNvSpPr>
          <p:nvPr/>
        </p:nvSpPr>
        <p:spPr>
          <a:xfrm>
            <a:off x="6336125" y="4389100"/>
            <a:ext cx="23903700" cy="12512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ko-KR" altLang="en-US" sz="12000" dirty="0">
                <a:latin typeface="Nanum Gothic" charset="-127"/>
                <a:ea typeface="Nanum Gothic" charset="-127"/>
                <a:cs typeface="Nanum Gothic" charset="-127"/>
              </a:rPr>
              <a:t>임베딩이 어떻게</a:t>
            </a:r>
            <a:endParaRPr lang="en-US" altLang="ko-KR" sz="12000" dirty="0">
              <a:latin typeface="Nanum Gothic" charset="-127"/>
              <a:ea typeface="Nanum Gothic" charset="-127"/>
              <a:cs typeface="Nanum Gothic" charset="-127"/>
            </a:endParaRPr>
          </a:p>
          <a:p>
            <a:pPr algn="ctr"/>
            <a:r>
              <a:rPr lang="ko-KR" altLang="en-US" sz="12000" dirty="0">
                <a:latin typeface="Nanum Gothic" charset="-127"/>
                <a:ea typeface="Nanum Gothic" charset="-127"/>
                <a:cs typeface="Nanum Gothic" charset="-127"/>
              </a:rPr>
              <a:t>의미를 가지는가</a:t>
            </a:r>
          </a:p>
        </p:txBody>
      </p:sp>
    </p:spTree>
    <p:extLst>
      <p:ext uri="{BB962C8B-B14F-4D97-AF65-F5344CB8AC3E}">
        <p14:creationId xmlns:p14="http://schemas.microsoft.com/office/powerpoint/2010/main" val="7504085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64;p26"/>
          <p:cNvSpPr txBox="1">
            <a:spLocks/>
          </p:cNvSpPr>
          <p:nvPr/>
        </p:nvSpPr>
        <p:spPr>
          <a:xfrm>
            <a:off x="1735200" y="2130225"/>
            <a:ext cx="32154600" cy="302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ko-KR" altLang="en-US" sz="9600" dirty="0">
                <a:latin typeface="Nanum Gothic" charset="-127"/>
                <a:ea typeface="Nanum Gothic" charset="-127"/>
                <a:cs typeface="Nanum Gothic" charset="-127"/>
              </a:rPr>
              <a:t>임베딩이 어떻게 의미를 가지는가</a:t>
            </a:r>
          </a:p>
        </p:txBody>
      </p:sp>
      <p:sp>
        <p:nvSpPr>
          <p:cNvPr id="6" name="Google Shape;165;p26"/>
          <p:cNvSpPr txBox="1">
            <a:spLocks/>
          </p:cNvSpPr>
          <p:nvPr/>
        </p:nvSpPr>
        <p:spPr>
          <a:xfrm>
            <a:off x="1735224" y="5600625"/>
            <a:ext cx="27647496" cy="9385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ko-KR" altLang="en-US" sz="7200">
                <a:latin typeface="Nanum Gothic" charset="-127"/>
                <a:ea typeface="Nanum Gothic" charset="-127"/>
                <a:cs typeface="Nanum Gothic" charset="-127"/>
              </a:rPr>
              <a:t>말뭉치의 통계적 패턴 정보가 들어 있다</a:t>
            </a:r>
            <a:r>
              <a:rPr lang="en-US" altLang="ko-KR" sz="7200">
                <a:latin typeface="Nanum Gothic" charset="-127"/>
                <a:ea typeface="Nanum Gothic" charset="-127"/>
                <a:cs typeface="Nanum Gothic" charset="-127"/>
              </a:rPr>
              <a:t>!</a:t>
            </a:r>
            <a:endParaRPr lang="en-US" altLang="ko-KR" sz="7200" dirty="0">
              <a:latin typeface="Nanum Gothic" charset="-127"/>
              <a:ea typeface="Nanum Gothic" charset="-127"/>
              <a:cs typeface="Nanum Gothic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934602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64;p26"/>
          <p:cNvSpPr txBox="1">
            <a:spLocks/>
          </p:cNvSpPr>
          <p:nvPr/>
        </p:nvSpPr>
        <p:spPr>
          <a:xfrm>
            <a:off x="1735200" y="2130225"/>
            <a:ext cx="32154600" cy="302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ko-KR" altLang="en-US" sz="9600" dirty="0">
                <a:latin typeface="Nanum Gothic" charset="-127"/>
                <a:ea typeface="Nanum Gothic" charset="-127"/>
                <a:cs typeface="Nanum Gothic" charset="-127"/>
              </a:rPr>
              <a:t>임베딩이 어떻게 의미를 가지는가</a:t>
            </a:r>
          </a:p>
        </p:txBody>
      </p:sp>
      <p:sp>
        <p:nvSpPr>
          <p:cNvPr id="3" name="Google Shape;165;p26"/>
          <p:cNvSpPr txBox="1">
            <a:spLocks/>
          </p:cNvSpPr>
          <p:nvPr/>
        </p:nvSpPr>
        <p:spPr>
          <a:xfrm>
            <a:off x="1735224" y="5600625"/>
            <a:ext cx="27647496" cy="9385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ko-KR" altLang="en-US" sz="7200" dirty="0">
                <a:latin typeface="Nanum Gothic" charset="-127"/>
                <a:ea typeface="Nanum Gothic" charset="-127"/>
                <a:cs typeface="Nanum Gothic" charset="-127"/>
              </a:rPr>
              <a:t>말뭉치의 통계적 패턴 정보가 들어 있다</a:t>
            </a:r>
            <a:r>
              <a:rPr lang="en-US" altLang="ko-KR" sz="7200" dirty="0">
                <a:latin typeface="Nanum Gothic" charset="-127"/>
                <a:ea typeface="Nanum Gothic" charset="-127"/>
                <a:cs typeface="Nanum Gothic" charset="-127"/>
              </a:rPr>
              <a:t>!</a:t>
            </a:r>
          </a:p>
          <a:p>
            <a:pPr>
              <a:buClr>
                <a:schemeClr val="dk1"/>
              </a:buClr>
              <a:buSzPts val="1100"/>
            </a:pPr>
            <a:r>
              <a:rPr lang="ko-KR" altLang="en-US" sz="7200" b="1" dirty="0">
                <a:latin typeface="Nanum Gothic" charset="-127"/>
                <a:ea typeface="Nanum Gothic" charset="-127"/>
                <a:cs typeface="Nanum Gothic" charset="-127"/>
              </a:rPr>
              <a:t>어떻게</a:t>
            </a:r>
            <a:r>
              <a:rPr lang="en-US" altLang="ko-KR" sz="7200" b="1" dirty="0">
                <a:latin typeface="Nanum Gothic" charset="-127"/>
                <a:ea typeface="Nanum Gothic" charset="-127"/>
                <a:cs typeface="Nanum Gothic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3602150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64;p26"/>
          <p:cNvSpPr txBox="1">
            <a:spLocks/>
          </p:cNvSpPr>
          <p:nvPr/>
        </p:nvSpPr>
        <p:spPr>
          <a:xfrm>
            <a:off x="1735200" y="2130225"/>
            <a:ext cx="32154600" cy="302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ko-KR" altLang="en-US" sz="9600" dirty="0">
                <a:latin typeface="Nanum Gothic" charset="-127"/>
                <a:ea typeface="Nanum Gothic" charset="-127"/>
                <a:cs typeface="Nanum Gothic" charset="-127"/>
              </a:rPr>
              <a:t>임베딩이 어떻게 의미를 가지는가</a:t>
            </a:r>
          </a:p>
        </p:txBody>
      </p:sp>
      <p:sp>
        <p:nvSpPr>
          <p:cNvPr id="3" name="Google Shape;165;p26"/>
          <p:cNvSpPr txBox="1">
            <a:spLocks/>
          </p:cNvSpPr>
          <p:nvPr/>
        </p:nvSpPr>
        <p:spPr>
          <a:xfrm>
            <a:off x="1735224" y="5600625"/>
            <a:ext cx="27647496" cy="9385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ko-KR" altLang="en-US" sz="7200" dirty="0">
                <a:latin typeface="Nanum Gothic" charset="-127"/>
                <a:ea typeface="Nanum Gothic" charset="-127"/>
                <a:cs typeface="Nanum Gothic" charset="-127"/>
              </a:rPr>
              <a:t>일단 빈도를 센다</a:t>
            </a:r>
            <a:endParaRPr lang="en-US" altLang="ko-KR" sz="7200" b="1" dirty="0">
              <a:latin typeface="Nanum Gothic" charset="-127"/>
              <a:ea typeface="Nanum Gothic" charset="-127"/>
              <a:cs typeface="Nanum Gothic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0F7008E-53A7-364C-A367-5D49B0EA29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4040" y="7380655"/>
            <a:ext cx="15224592" cy="8052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4945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64;p26"/>
          <p:cNvSpPr txBox="1">
            <a:spLocks/>
          </p:cNvSpPr>
          <p:nvPr/>
        </p:nvSpPr>
        <p:spPr>
          <a:xfrm>
            <a:off x="1735200" y="2130225"/>
            <a:ext cx="32154600" cy="302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ko-KR" altLang="en-US" sz="9600" dirty="0">
                <a:latin typeface="Nanum Gothic" charset="-127"/>
                <a:ea typeface="Nanum Gothic" charset="-127"/>
                <a:cs typeface="Nanum Gothic" charset="-127"/>
              </a:rPr>
              <a:t>임베딩이 어떻게 의미를 가지는가</a:t>
            </a:r>
          </a:p>
        </p:txBody>
      </p:sp>
      <p:sp>
        <p:nvSpPr>
          <p:cNvPr id="3" name="Google Shape;165;p26"/>
          <p:cNvSpPr txBox="1">
            <a:spLocks/>
          </p:cNvSpPr>
          <p:nvPr/>
        </p:nvSpPr>
        <p:spPr>
          <a:xfrm>
            <a:off x="1735224" y="5600625"/>
            <a:ext cx="27647496" cy="9385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ko-KR" altLang="en-US" sz="7200" dirty="0">
                <a:latin typeface="Nanum Gothic" charset="-127"/>
                <a:ea typeface="Nanum Gothic" charset="-127"/>
                <a:cs typeface="Nanum Gothic" charset="-127"/>
              </a:rPr>
              <a:t>일단 빈도를 센다 </a:t>
            </a:r>
            <a:r>
              <a:rPr lang="en-US" altLang="ko-KR" sz="7200" dirty="0">
                <a:latin typeface="Nanum Gothic" charset="-127"/>
                <a:ea typeface="Nanum Gothic" charset="-127"/>
                <a:cs typeface="Nanum Gothic" charset="-127"/>
              </a:rPr>
              <a:t>&gt; </a:t>
            </a:r>
            <a:r>
              <a:rPr lang="ko-KR" altLang="en-US" sz="7200" b="1" dirty="0">
                <a:latin typeface="Nanum Gothic" charset="-127"/>
                <a:ea typeface="Nanum Gothic" charset="-127"/>
                <a:cs typeface="Nanum Gothic" charset="-127"/>
              </a:rPr>
              <a:t>문서를 쓴 이의 의도는 단어 사용 패턴에 드러난다</a:t>
            </a:r>
            <a:r>
              <a:rPr lang="ko-KR" altLang="en-US" sz="7200" dirty="0">
                <a:latin typeface="Nanum Gothic" charset="-127"/>
                <a:ea typeface="Nanum Gothic" charset="-127"/>
                <a:cs typeface="Nanum Gothic" charset="-127"/>
              </a:rPr>
              <a:t> </a:t>
            </a:r>
            <a:endParaRPr lang="en-US" altLang="ko-KR" sz="7200" b="1" dirty="0">
              <a:latin typeface="Nanum Gothic" charset="-127"/>
              <a:ea typeface="Nanum Gothic" charset="-127"/>
              <a:cs typeface="Nanum Gothic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0F7008E-53A7-364C-A367-5D49B0EA29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4040" y="7380655"/>
            <a:ext cx="15224592" cy="8052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5804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64;p26"/>
          <p:cNvSpPr txBox="1">
            <a:spLocks/>
          </p:cNvSpPr>
          <p:nvPr/>
        </p:nvSpPr>
        <p:spPr>
          <a:xfrm>
            <a:off x="1735200" y="2130225"/>
            <a:ext cx="32154600" cy="302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ko-KR" altLang="en-US" sz="9600" dirty="0">
                <a:latin typeface="Nanum Gothic" charset="-127"/>
                <a:ea typeface="Nanum Gothic" charset="-127"/>
                <a:cs typeface="Nanum Gothic" charset="-127"/>
              </a:rPr>
              <a:t>임베딩이란 </a:t>
            </a:r>
          </a:p>
          <a:p>
            <a:endParaRPr lang="ko-KR" altLang="en-US" sz="9600" dirty="0"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4" name="Google Shape;165;p26"/>
          <p:cNvSpPr txBox="1">
            <a:spLocks/>
          </p:cNvSpPr>
          <p:nvPr/>
        </p:nvSpPr>
        <p:spPr>
          <a:xfrm>
            <a:off x="1735224" y="5600625"/>
            <a:ext cx="19387415" cy="9385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ko-KR" altLang="en-US" sz="7200">
                <a:latin typeface="Nanum Gothic" charset="-127"/>
                <a:ea typeface="Nanum Gothic" charset="-127"/>
                <a:cs typeface="Nanum Gothic" charset="-127"/>
              </a:rPr>
              <a:t>단어나 문장을 벡터로 바꾼 것</a:t>
            </a:r>
            <a:r>
              <a:rPr lang="en-US" altLang="ko-KR" sz="7200">
                <a:latin typeface="Nanum Gothic" charset="-127"/>
                <a:ea typeface="Nanum Gothic" charset="-127"/>
                <a:cs typeface="Nanum Gothic" charset="-127"/>
              </a:rPr>
              <a:t> </a:t>
            </a:r>
            <a:r>
              <a:rPr lang="ko-KR" altLang="en-US" sz="7200">
                <a:latin typeface="Nanum Gothic" charset="-127"/>
                <a:ea typeface="Nanum Gothic" charset="-127"/>
                <a:cs typeface="Nanum Gothic" charset="-127"/>
              </a:rPr>
              <a:t>혹은 그 과정</a:t>
            </a:r>
            <a:endParaRPr lang="en-US" altLang="ko-KR" sz="7200" dirty="0">
              <a:latin typeface="Nanum Gothic" charset="-127"/>
              <a:ea typeface="Nanum Gothic" charset="-127"/>
              <a:cs typeface="Nanum Gothic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4A9509A-A8CD-E44B-AC9D-3853C1ECCB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3480" y="7590790"/>
            <a:ext cx="23903122" cy="5424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3663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64;p26"/>
          <p:cNvSpPr txBox="1">
            <a:spLocks/>
          </p:cNvSpPr>
          <p:nvPr/>
        </p:nvSpPr>
        <p:spPr>
          <a:xfrm>
            <a:off x="1735200" y="2130225"/>
            <a:ext cx="32154600" cy="302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ko-KR" altLang="en-US" sz="9600" dirty="0">
                <a:latin typeface="Nanum Gothic" charset="-127"/>
                <a:ea typeface="Nanum Gothic" charset="-127"/>
                <a:cs typeface="Nanum Gothic" charset="-127"/>
              </a:rPr>
              <a:t>임베딩이 어떻게 의미를 가지는가</a:t>
            </a:r>
          </a:p>
        </p:txBody>
      </p:sp>
      <p:sp>
        <p:nvSpPr>
          <p:cNvPr id="3" name="Google Shape;165;p26"/>
          <p:cNvSpPr txBox="1">
            <a:spLocks/>
          </p:cNvSpPr>
          <p:nvPr/>
        </p:nvSpPr>
        <p:spPr>
          <a:xfrm>
            <a:off x="1735224" y="5600625"/>
            <a:ext cx="27647496" cy="9385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ko-KR" altLang="en-US" sz="7200">
                <a:latin typeface="Nanum Gothic" charset="-127"/>
                <a:ea typeface="Nanum Gothic" charset="-127"/>
                <a:cs typeface="Nanum Gothic" charset="-127"/>
              </a:rPr>
              <a:t>단어가 어떤 순서로 나타나는지 살핀다</a:t>
            </a:r>
            <a:endParaRPr lang="en-US" altLang="ko-KR" sz="7200" b="1" dirty="0"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CD58216-5EC1-154A-9C72-867CAB10EB36}"/>
              </a:ext>
            </a:extLst>
          </p:cNvPr>
          <p:cNvSpPr/>
          <p:nvPr/>
        </p:nvSpPr>
        <p:spPr>
          <a:xfrm>
            <a:off x="4419235" y="8090952"/>
            <a:ext cx="6494085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6600" dirty="0">
                <a:latin typeface="Nanum Gothic" charset="-127"/>
                <a:ea typeface="Nanum Gothic" charset="-127"/>
                <a:cs typeface="Nanum Gothic" charset="-127"/>
              </a:rPr>
              <a:t>발 없는 말이 </a:t>
            </a:r>
            <a:r>
              <a:rPr lang="en-US" altLang="ko-KR" sz="6600" dirty="0">
                <a:latin typeface="Nanum Gothic" charset="-127"/>
                <a:ea typeface="Nanum Gothic" charset="-127"/>
                <a:cs typeface="Nanum Gothic" charset="-127"/>
              </a:rPr>
              <a:t>___</a:t>
            </a:r>
            <a:r>
              <a:rPr lang="ko-KR" altLang="en-US" sz="6600" dirty="0">
                <a:latin typeface="Nanum Gothic" charset="-127"/>
                <a:ea typeface="Nanum Gothic" charset="-127"/>
                <a:cs typeface="Nanum Gothic" charset="-127"/>
              </a:rPr>
              <a:t> </a:t>
            </a: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4C767201-0420-BD45-8B75-565B6BA981E5}"/>
              </a:ext>
            </a:extLst>
          </p:cNvPr>
          <p:cNvCxnSpPr>
            <a:cxnSpLocks/>
          </p:cNvCxnSpPr>
          <p:nvPr/>
        </p:nvCxnSpPr>
        <p:spPr>
          <a:xfrm>
            <a:off x="4663440" y="9479280"/>
            <a:ext cx="5791200" cy="0"/>
          </a:xfrm>
          <a:prstGeom prst="straightConnector1">
            <a:avLst/>
          </a:prstGeom>
          <a:ln w="63500">
            <a:solidFill>
              <a:srgbClr val="4285FA"/>
            </a:solidFill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79682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64;p26"/>
          <p:cNvSpPr txBox="1">
            <a:spLocks/>
          </p:cNvSpPr>
          <p:nvPr/>
        </p:nvSpPr>
        <p:spPr>
          <a:xfrm>
            <a:off x="1735200" y="2130225"/>
            <a:ext cx="32154600" cy="302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ko-KR" altLang="en-US" sz="9600" dirty="0">
                <a:latin typeface="Nanum Gothic" charset="-127"/>
                <a:ea typeface="Nanum Gothic" charset="-127"/>
                <a:cs typeface="Nanum Gothic" charset="-127"/>
              </a:rPr>
              <a:t>임베딩이 어떻게 의미를 가지는가</a:t>
            </a:r>
          </a:p>
        </p:txBody>
      </p:sp>
      <p:sp>
        <p:nvSpPr>
          <p:cNvPr id="3" name="Google Shape;165;p26"/>
          <p:cNvSpPr txBox="1">
            <a:spLocks/>
          </p:cNvSpPr>
          <p:nvPr/>
        </p:nvSpPr>
        <p:spPr>
          <a:xfrm>
            <a:off x="1735224" y="5600625"/>
            <a:ext cx="27647496" cy="9385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ko-KR" altLang="en-US" sz="7200">
                <a:latin typeface="Nanum Gothic" charset="-127"/>
                <a:ea typeface="Nanum Gothic" charset="-127"/>
                <a:cs typeface="Nanum Gothic" charset="-127"/>
              </a:rPr>
              <a:t>단어가 어떤 순서로 나타나는지 살핀다</a:t>
            </a:r>
            <a:endParaRPr lang="en-US" altLang="ko-KR" sz="7200" b="1" dirty="0"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CD58216-5EC1-154A-9C72-867CAB10EB36}"/>
              </a:ext>
            </a:extLst>
          </p:cNvPr>
          <p:cNvSpPr/>
          <p:nvPr/>
        </p:nvSpPr>
        <p:spPr>
          <a:xfrm>
            <a:off x="4419235" y="8090952"/>
            <a:ext cx="6494085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6600" dirty="0">
                <a:latin typeface="Nanum Gothic" charset="-127"/>
                <a:ea typeface="Nanum Gothic" charset="-127"/>
                <a:cs typeface="Nanum Gothic" charset="-127"/>
              </a:rPr>
              <a:t>발 없는 말이 </a:t>
            </a:r>
            <a:r>
              <a:rPr lang="en-US" altLang="ko-KR" sz="6600" dirty="0">
                <a:latin typeface="Nanum Gothic" charset="-127"/>
                <a:ea typeface="Nanum Gothic" charset="-127"/>
                <a:cs typeface="Nanum Gothic" charset="-127"/>
              </a:rPr>
              <a:t>___</a:t>
            </a:r>
            <a:r>
              <a:rPr lang="ko-KR" altLang="en-US" sz="6600" dirty="0">
                <a:latin typeface="Nanum Gothic" charset="-127"/>
                <a:ea typeface="Nanum Gothic" charset="-127"/>
                <a:cs typeface="Nanum Gothic" charset="-127"/>
              </a:rPr>
              <a:t> </a:t>
            </a: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4C767201-0420-BD45-8B75-565B6BA981E5}"/>
              </a:ext>
            </a:extLst>
          </p:cNvPr>
          <p:cNvCxnSpPr>
            <a:cxnSpLocks/>
          </p:cNvCxnSpPr>
          <p:nvPr/>
        </p:nvCxnSpPr>
        <p:spPr>
          <a:xfrm>
            <a:off x="4663440" y="9479280"/>
            <a:ext cx="5760720" cy="0"/>
          </a:xfrm>
          <a:prstGeom prst="straightConnector1">
            <a:avLst/>
          </a:prstGeom>
          <a:ln w="63500">
            <a:solidFill>
              <a:srgbClr val="4285FA"/>
            </a:solidFill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AC4024C1-3739-E142-A45B-0DAFE7A7FCB6}"/>
              </a:ext>
            </a:extLst>
          </p:cNvPr>
          <p:cNvSpPr/>
          <p:nvPr/>
        </p:nvSpPr>
        <p:spPr>
          <a:xfrm>
            <a:off x="4419235" y="10290226"/>
            <a:ext cx="8321509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6600" dirty="0">
                <a:latin typeface="Nanum Gothic" charset="-127"/>
                <a:ea typeface="Nanum Gothic" charset="-127"/>
                <a:cs typeface="Nanum Gothic" charset="-127"/>
              </a:rPr>
              <a:t>발 없는 말이 </a:t>
            </a:r>
            <a:r>
              <a:rPr lang="en-US" altLang="ko-KR" sz="6600" dirty="0">
                <a:latin typeface="Nanum Gothic" charset="-127"/>
                <a:ea typeface="Nanum Gothic" charset="-127"/>
                <a:cs typeface="Nanum Gothic" charset="-127"/>
              </a:rPr>
              <a:t>___ </a:t>
            </a:r>
            <a:r>
              <a:rPr lang="ko-KR" altLang="en-US" sz="6600" dirty="0">
                <a:latin typeface="Nanum Gothic" charset="-127"/>
                <a:ea typeface="Nanum Gothic" charset="-127"/>
                <a:cs typeface="Nanum Gothic" charset="-127"/>
              </a:rPr>
              <a:t>간다 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BB03D20E-96A6-0944-B6CA-C85353A3D90A}"/>
              </a:ext>
            </a:extLst>
          </p:cNvPr>
          <p:cNvCxnSpPr>
            <a:cxnSpLocks/>
          </p:cNvCxnSpPr>
          <p:nvPr/>
        </p:nvCxnSpPr>
        <p:spPr>
          <a:xfrm>
            <a:off x="4663440" y="11678554"/>
            <a:ext cx="4846320" cy="0"/>
          </a:xfrm>
          <a:prstGeom prst="straightConnector1">
            <a:avLst/>
          </a:prstGeom>
          <a:ln w="63500">
            <a:solidFill>
              <a:srgbClr val="4285FA"/>
            </a:solidFill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2C95363A-674F-6546-B3F8-0A382785C8A2}"/>
              </a:ext>
            </a:extLst>
          </p:cNvPr>
          <p:cNvCxnSpPr>
            <a:cxnSpLocks/>
          </p:cNvCxnSpPr>
          <p:nvPr/>
        </p:nvCxnSpPr>
        <p:spPr>
          <a:xfrm flipH="1">
            <a:off x="9662161" y="11678554"/>
            <a:ext cx="2316479" cy="0"/>
          </a:xfrm>
          <a:prstGeom prst="straightConnector1">
            <a:avLst/>
          </a:prstGeom>
          <a:ln w="63500">
            <a:solidFill>
              <a:srgbClr val="4285FA"/>
            </a:solidFill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22788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64;p26"/>
          <p:cNvSpPr txBox="1">
            <a:spLocks/>
          </p:cNvSpPr>
          <p:nvPr/>
        </p:nvSpPr>
        <p:spPr>
          <a:xfrm>
            <a:off x="1735200" y="2130225"/>
            <a:ext cx="32154600" cy="302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ko-KR" altLang="en-US" sz="9600" dirty="0">
                <a:latin typeface="Nanum Gothic" charset="-127"/>
                <a:ea typeface="Nanum Gothic" charset="-127"/>
                <a:cs typeface="Nanum Gothic" charset="-127"/>
              </a:rPr>
              <a:t>임베딩이 어떻게 의미를 가지는가</a:t>
            </a:r>
          </a:p>
        </p:txBody>
      </p:sp>
      <p:sp>
        <p:nvSpPr>
          <p:cNvPr id="3" name="Google Shape;165;p26"/>
          <p:cNvSpPr txBox="1">
            <a:spLocks/>
          </p:cNvSpPr>
          <p:nvPr/>
        </p:nvSpPr>
        <p:spPr>
          <a:xfrm>
            <a:off x="1735224" y="5600625"/>
            <a:ext cx="31541764" cy="9385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ko-KR" altLang="en-US" sz="7200" dirty="0">
                <a:latin typeface="Nanum Gothic" charset="-127"/>
                <a:ea typeface="Nanum Gothic" charset="-127"/>
                <a:cs typeface="Nanum Gothic" charset="-127"/>
              </a:rPr>
              <a:t>단어가 어떤 순서로 나타나는지 살핀다 </a:t>
            </a:r>
            <a:r>
              <a:rPr lang="en-US" altLang="ko-KR" sz="7200" dirty="0">
                <a:latin typeface="Nanum Gothic" charset="-127"/>
                <a:ea typeface="Nanum Gothic" charset="-127"/>
                <a:cs typeface="Nanum Gothic" charset="-127"/>
              </a:rPr>
              <a:t>&gt; </a:t>
            </a:r>
            <a:r>
              <a:rPr lang="ko-KR" altLang="en-US" sz="7200" b="1" dirty="0">
                <a:latin typeface="Nanum Gothic" charset="-127"/>
                <a:ea typeface="Nanum Gothic" charset="-127"/>
                <a:cs typeface="Nanum Gothic" charset="-127"/>
              </a:rPr>
              <a:t>시퀀스 정보에 의미가 녹아 있다</a:t>
            </a:r>
            <a:endParaRPr lang="en-US" altLang="ko-KR" sz="7200" b="1" dirty="0"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CD58216-5EC1-154A-9C72-867CAB10EB36}"/>
              </a:ext>
            </a:extLst>
          </p:cNvPr>
          <p:cNvSpPr/>
          <p:nvPr/>
        </p:nvSpPr>
        <p:spPr>
          <a:xfrm>
            <a:off x="4419235" y="8090952"/>
            <a:ext cx="6494085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6600" dirty="0">
                <a:latin typeface="Nanum Gothic" charset="-127"/>
                <a:ea typeface="Nanum Gothic" charset="-127"/>
                <a:cs typeface="Nanum Gothic" charset="-127"/>
              </a:rPr>
              <a:t>발 없는 말이 </a:t>
            </a:r>
            <a:r>
              <a:rPr lang="en-US" altLang="ko-KR" sz="6600" dirty="0">
                <a:latin typeface="Nanum Gothic" charset="-127"/>
                <a:ea typeface="Nanum Gothic" charset="-127"/>
                <a:cs typeface="Nanum Gothic" charset="-127"/>
              </a:rPr>
              <a:t>___</a:t>
            </a:r>
            <a:r>
              <a:rPr lang="ko-KR" altLang="en-US" sz="6600" dirty="0">
                <a:latin typeface="Nanum Gothic" charset="-127"/>
                <a:ea typeface="Nanum Gothic" charset="-127"/>
                <a:cs typeface="Nanum Gothic" charset="-127"/>
              </a:rPr>
              <a:t> </a:t>
            </a: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4C767201-0420-BD45-8B75-565B6BA981E5}"/>
              </a:ext>
            </a:extLst>
          </p:cNvPr>
          <p:cNvCxnSpPr>
            <a:cxnSpLocks/>
          </p:cNvCxnSpPr>
          <p:nvPr/>
        </p:nvCxnSpPr>
        <p:spPr>
          <a:xfrm>
            <a:off x="4663440" y="9479280"/>
            <a:ext cx="5760720" cy="0"/>
          </a:xfrm>
          <a:prstGeom prst="straightConnector1">
            <a:avLst/>
          </a:prstGeom>
          <a:ln w="63500">
            <a:solidFill>
              <a:srgbClr val="4285FA"/>
            </a:solidFill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AC4024C1-3739-E142-A45B-0DAFE7A7FCB6}"/>
              </a:ext>
            </a:extLst>
          </p:cNvPr>
          <p:cNvSpPr/>
          <p:nvPr/>
        </p:nvSpPr>
        <p:spPr>
          <a:xfrm>
            <a:off x="4419235" y="10290226"/>
            <a:ext cx="8321509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6600" dirty="0">
                <a:latin typeface="Nanum Gothic" charset="-127"/>
                <a:ea typeface="Nanum Gothic" charset="-127"/>
                <a:cs typeface="Nanum Gothic" charset="-127"/>
              </a:rPr>
              <a:t>발 없는 말이 </a:t>
            </a:r>
            <a:r>
              <a:rPr lang="en-US" altLang="ko-KR" sz="6600" dirty="0">
                <a:latin typeface="Nanum Gothic" charset="-127"/>
                <a:ea typeface="Nanum Gothic" charset="-127"/>
                <a:cs typeface="Nanum Gothic" charset="-127"/>
              </a:rPr>
              <a:t>___ </a:t>
            </a:r>
            <a:r>
              <a:rPr lang="ko-KR" altLang="en-US" sz="6600" dirty="0">
                <a:latin typeface="Nanum Gothic" charset="-127"/>
                <a:ea typeface="Nanum Gothic" charset="-127"/>
                <a:cs typeface="Nanum Gothic" charset="-127"/>
              </a:rPr>
              <a:t>간다 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BB03D20E-96A6-0944-B6CA-C85353A3D90A}"/>
              </a:ext>
            </a:extLst>
          </p:cNvPr>
          <p:cNvCxnSpPr>
            <a:cxnSpLocks/>
          </p:cNvCxnSpPr>
          <p:nvPr/>
        </p:nvCxnSpPr>
        <p:spPr>
          <a:xfrm>
            <a:off x="4663440" y="11678554"/>
            <a:ext cx="4846320" cy="0"/>
          </a:xfrm>
          <a:prstGeom prst="straightConnector1">
            <a:avLst/>
          </a:prstGeom>
          <a:ln w="63500">
            <a:solidFill>
              <a:srgbClr val="4285FA"/>
            </a:solidFill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2C95363A-674F-6546-B3F8-0A382785C8A2}"/>
              </a:ext>
            </a:extLst>
          </p:cNvPr>
          <p:cNvCxnSpPr>
            <a:cxnSpLocks/>
          </p:cNvCxnSpPr>
          <p:nvPr/>
        </p:nvCxnSpPr>
        <p:spPr>
          <a:xfrm flipH="1">
            <a:off x="9662161" y="11678554"/>
            <a:ext cx="2316479" cy="0"/>
          </a:xfrm>
          <a:prstGeom prst="straightConnector1">
            <a:avLst/>
          </a:prstGeom>
          <a:ln w="63500">
            <a:solidFill>
              <a:srgbClr val="4285FA"/>
            </a:solidFill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CBBF6DE-D400-8A44-BE55-819D44842B72}"/>
              </a:ext>
            </a:extLst>
          </p:cNvPr>
          <p:cNvSpPr/>
          <p:nvPr/>
        </p:nvSpPr>
        <p:spPr>
          <a:xfrm>
            <a:off x="13413833" y="8090952"/>
            <a:ext cx="4136069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6000" dirty="0" err="1">
                <a:solidFill>
                  <a:srgbClr val="34A853"/>
                </a:solidFill>
                <a:latin typeface="Nanum Gothic" charset="-127"/>
                <a:ea typeface="Nanum Gothic" charset="-127"/>
                <a:cs typeface="Nanum Gothic" charset="-127"/>
              </a:rPr>
              <a:t>ELMo</a:t>
            </a:r>
            <a:r>
              <a:rPr lang="en-US" altLang="ko-KR" sz="6000" dirty="0">
                <a:solidFill>
                  <a:srgbClr val="34A853"/>
                </a:solidFill>
                <a:latin typeface="Nanum Gothic" charset="-127"/>
                <a:ea typeface="Nanum Gothic" charset="-127"/>
                <a:cs typeface="Nanum Gothic" charset="-127"/>
              </a:rPr>
              <a:t>, GPT</a:t>
            </a:r>
            <a:endParaRPr lang="ko-KR" altLang="en-US" sz="6000" dirty="0">
              <a:solidFill>
                <a:srgbClr val="34A853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C4F3E9A-07A5-4446-A1BE-97166E49871E}"/>
              </a:ext>
            </a:extLst>
          </p:cNvPr>
          <p:cNvSpPr/>
          <p:nvPr/>
        </p:nvSpPr>
        <p:spPr>
          <a:xfrm>
            <a:off x="13413833" y="10243911"/>
            <a:ext cx="1992853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6000" dirty="0">
                <a:solidFill>
                  <a:srgbClr val="34A853"/>
                </a:solidFill>
                <a:latin typeface="Nanum Gothic" charset="-127"/>
                <a:ea typeface="Nanum Gothic" charset="-127"/>
                <a:cs typeface="Nanum Gothic" charset="-127"/>
              </a:rPr>
              <a:t>BERT</a:t>
            </a:r>
            <a:endParaRPr lang="ko-KR" altLang="en-US" sz="6000" dirty="0">
              <a:solidFill>
                <a:srgbClr val="34A853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834821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64;p26"/>
          <p:cNvSpPr txBox="1">
            <a:spLocks/>
          </p:cNvSpPr>
          <p:nvPr/>
        </p:nvSpPr>
        <p:spPr>
          <a:xfrm>
            <a:off x="1735200" y="2130225"/>
            <a:ext cx="32154600" cy="302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ko-KR" altLang="en-US" sz="9600" dirty="0">
                <a:latin typeface="Nanum Gothic" charset="-127"/>
                <a:ea typeface="Nanum Gothic" charset="-127"/>
                <a:cs typeface="Nanum Gothic" charset="-127"/>
              </a:rPr>
              <a:t>임베딩이 어떻게 의미를 가지는가</a:t>
            </a:r>
          </a:p>
        </p:txBody>
      </p:sp>
      <p:sp>
        <p:nvSpPr>
          <p:cNvPr id="3" name="Google Shape;165;p26"/>
          <p:cNvSpPr txBox="1">
            <a:spLocks/>
          </p:cNvSpPr>
          <p:nvPr/>
        </p:nvSpPr>
        <p:spPr>
          <a:xfrm>
            <a:off x="1735224" y="5600625"/>
            <a:ext cx="30329736" cy="9385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ko-KR" altLang="en-US" sz="7200" dirty="0">
                <a:latin typeface="Nanum Gothic" charset="-127"/>
                <a:ea typeface="Nanum Gothic" charset="-127"/>
                <a:cs typeface="Nanum Gothic" charset="-127"/>
              </a:rPr>
              <a:t>단어가 어떤 단어와 주로 같이 나타나는지 살핀다</a:t>
            </a:r>
            <a:endParaRPr lang="en-US" altLang="ko-KR" sz="7200" b="1" dirty="0"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CD58216-5EC1-154A-9C72-867CAB10EB36}"/>
              </a:ext>
            </a:extLst>
          </p:cNvPr>
          <p:cNvSpPr/>
          <p:nvPr/>
        </p:nvSpPr>
        <p:spPr>
          <a:xfrm>
            <a:off x="4419235" y="8090952"/>
            <a:ext cx="11213326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66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에서 속옷   </a:t>
            </a:r>
            <a:r>
              <a:rPr lang="ko-KR" altLang="en-US" sz="6600" b="1" dirty="0">
                <a:latin typeface="Noto Sans KR" panose="020B0500000000000000" pitchFamily="34" charset="-128"/>
                <a:ea typeface="Noto Sans KR" panose="020B0500000000000000" pitchFamily="34" charset="-128"/>
              </a:rPr>
              <a:t>빨래</a:t>
            </a:r>
            <a:r>
              <a:rPr lang="ko-KR" altLang="en-US" sz="66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    </a:t>
            </a:r>
            <a:r>
              <a:rPr lang="ko-KR" altLang="en-US" sz="6600" dirty="0" err="1">
                <a:latin typeface="Noto Sans KR" panose="020B0500000000000000" pitchFamily="34" charset="-128"/>
                <a:ea typeface="Noto Sans KR" panose="020B0500000000000000" pitchFamily="34" charset="-128"/>
              </a:rPr>
              <a:t>를</a:t>
            </a:r>
            <a:r>
              <a:rPr lang="ko-KR" altLang="en-US" sz="66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   하는 남녀 </a:t>
            </a:r>
            <a:endParaRPr lang="ko-KR" altLang="en-US" sz="66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C4024C1-3739-E142-A45B-0DAFE7A7FCB6}"/>
              </a:ext>
            </a:extLst>
          </p:cNvPr>
          <p:cNvSpPr/>
          <p:nvPr/>
        </p:nvSpPr>
        <p:spPr>
          <a:xfrm>
            <a:off x="4839291" y="9303062"/>
            <a:ext cx="10177786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66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물     로     </a:t>
            </a:r>
            <a:r>
              <a:rPr lang="ko-KR" altLang="en-US" sz="6600" b="1" dirty="0">
                <a:latin typeface="Noto Sans KR" panose="020B0500000000000000" pitchFamily="34" charset="-128"/>
                <a:ea typeface="Noto Sans KR" panose="020B0500000000000000" pitchFamily="34" charset="-128"/>
              </a:rPr>
              <a:t>빨래</a:t>
            </a:r>
            <a:r>
              <a:rPr lang="ko-KR" altLang="en-US" sz="66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    할     때    나</a:t>
            </a:r>
            <a:endParaRPr lang="ko-KR" altLang="en-US" sz="66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60FB799-2945-1E43-8A9F-95624AA4BD2E}"/>
              </a:ext>
            </a:extLst>
          </p:cNvPr>
          <p:cNvSpPr/>
          <p:nvPr/>
        </p:nvSpPr>
        <p:spPr>
          <a:xfrm>
            <a:off x="4455811" y="10515172"/>
            <a:ext cx="10434267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66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청소   와     </a:t>
            </a:r>
            <a:r>
              <a:rPr lang="ko-KR" altLang="en-US" sz="6600" b="1" dirty="0">
                <a:latin typeface="Noto Sans KR" panose="020B0500000000000000" pitchFamily="34" charset="-128"/>
                <a:ea typeface="Noto Sans KR" panose="020B0500000000000000" pitchFamily="34" charset="-128"/>
              </a:rPr>
              <a:t>빨래</a:t>
            </a:r>
            <a:r>
              <a:rPr lang="ko-KR" altLang="en-US" sz="66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  지만 요리  는</a:t>
            </a:r>
            <a:endParaRPr lang="ko-KR" altLang="en-US" sz="66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31303D9-A388-3A41-A1B3-A284E2E6E326}"/>
              </a:ext>
            </a:extLst>
          </p:cNvPr>
          <p:cNvSpPr/>
          <p:nvPr/>
        </p:nvSpPr>
        <p:spPr>
          <a:xfrm>
            <a:off x="8107680" y="7772400"/>
            <a:ext cx="2042160" cy="4175760"/>
          </a:xfrm>
          <a:prstGeom prst="rect">
            <a:avLst/>
          </a:prstGeom>
          <a:noFill/>
          <a:ln w="76200">
            <a:solidFill>
              <a:srgbClr val="4285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031752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64;p26"/>
          <p:cNvSpPr txBox="1">
            <a:spLocks/>
          </p:cNvSpPr>
          <p:nvPr/>
        </p:nvSpPr>
        <p:spPr>
          <a:xfrm>
            <a:off x="1735200" y="2130225"/>
            <a:ext cx="32154600" cy="302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ko-KR" altLang="en-US" sz="9600" dirty="0">
                <a:latin typeface="Nanum Gothic" charset="-127"/>
                <a:ea typeface="Nanum Gothic" charset="-127"/>
                <a:cs typeface="Nanum Gothic" charset="-127"/>
              </a:rPr>
              <a:t>임베딩이 어떻게 의미를 가지는가</a:t>
            </a:r>
          </a:p>
        </p:txBody>
      </p:sp>
      <p:sp>
        <p:nvSpPr>
          <p:cNvPr id="3" name="Google Shape;165;p26"/>
          <p:cNvSpPr txBox="1">
            <a:spLocks/>
          </p:cNvSpPr>
          <p:nvPr/>
        </p:nvSpPr>
        <p:spPr>
          <a:xfrm>
            <a:off x="1735224" y="5600625"/>
            <a:ext cx="30329736" cy="9385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ko-KR" altLang="en-US" sz="7200" dirty="0">
                <a:latin typeface="Nanum Gothic" charset="-127"/>
                <a:ea typeface="Nanum Gothic" charset="-127"/>
                <a:cs typeface="Nanum Gothic" charset="-127"/>
              </a:rPr>
              <a:t>단어가 어떤 단어와 주로 같이 나타나는지 살핀다 </a:t>
            </a:r>
            <a:r>
              <a:rPr lang="en-US" altLang="ko-KR" sz="7200" dirty="0">
                <a:latin typeface="Nanum Gothic" charset="-127"/>
                <a:ea typeface="Nanum Gothic" charset="-127"/>
                <a:cs typeface="Nanum Gothic" charset="-127"/>
              </a:rPr>
              <a:t>&gt; </a:t>
            </a:r>
            <a:r>
              <a:rPr lang="ko-KR" altLang="en-US" sz="7200" b="1" dirty="0">
                <a:latin typeface="Nanum Gothic" charset="-127"/>
                <a:ea typeface="Nanum Gothic" charset="-127"/>
                <a:cs typeface="Nanum Gothic" charset="-127"/>
              </a:rPr>
              <a:t>문맥에 의미가 녹아 있다</a:t>
            </a:r>
            <a:endParaRPr lang="en-US" altLang="ko-KR" sz="7200" b="1" dirty="0"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CD58216-5EC1-154A-9C72-867CAB10EB36}"/>
              </a:ext>
            </a:extLst>
          </p:cNvPr>
          <p:cNvSpPr/>
          <p:nvPr/>
        </p:nvSpPr>
        <p:spPr>
          <a:xfrm>
            <a:off x="4419235" y="8090952"/>
            <a:ext cx="11213326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66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에서 속옷   </a:t>
            </a:r>
            <a:r>
              <a:rPr lang="ko-KR" altLang="en-US" sz="6600" b="1" dirty="0">
                <a:latin typeface="Noto Sans KR" panose="020B0500000000000000" pitchFamily="34" charset="-128"/>
                <a:ea typeface="Noto Sans KR" panose="020B0500000000000000" pitchFamily="34" charset="-128"/>
              </a:rPr>
              <a:t>빨래</a:t>
            </a:r>
            <a:r>
              <a:rPr lang="ko-KR" altLang="en-US" sz="66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    </a:t>
            </a:r>
            <a:r>
              <a:rPr lang="ko-KR" altLang="en-US" sz="6600" dirty="0" err="1">
                <a:latin typeface="Noto Sans KR" panose="020B0500000000000000" pitchFamily="34" charset="-128"/>
                <a:ea typeface="Noto Sans KR" panose="020B0500000000000000" pitchFamily="34" charset="-128"/>
              </a:rPr>
              <a:t>를</a:t>
            </a:r>
            <a:r>
              <a:rPr lang="ko-KR" altLang="en-US" sz="66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   하는 남녀 </a:t>
            </a:r>
            <a:endParaRPr lang="ko-KR" altLang="en-US" sz="66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C4024C1-3739-E142-A45B-0DAFE7A7FCB6}"/>
              </a:ext>
            </a:extLst>
          </p:cNvPr>
          <p:cNvSpPr/>
          <p:nvPr/>
        </p:nvSpPr>
        <p:spPr>
          <a:xfrm>
            <a:off x="4839291" y="9303062"/>
            <a:ext cx="10177786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66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물     로     </a:t>
            </a:r>
            <a:r>
              <a:rPr lang="ko-KR" altLang="en-US" sz="6600" b="1" dirty="0">
                <a:latin typeface="Noto Sans KR" panose="020B0500000000000000" pitchFamily="34" charset="-128"/>
                <a:ea typeface="Noto Sans KR" panose="020B0500000000000000" pitchFamily="34" charset="-128"/>
              </a:rPr>
              <a:t>빨래</a:t>
            </a:r>
            <a:r>
              <a:rPr lang="ko-KR" altLang="en-US" sz="66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    할     때    나</a:t>
            </a:r>
            <a:endParaRPr lang="ko-KR" altLang="en-US" sz="66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60FB799-2945-1E43-8A9F-95624AA4BD2E}"/>
              </a:ext>
            </a:extLst>
          </p:cNvPr>
          <p:cNvSpPr/>
          <p:nvPr/>
        </p:nvSpPr>
        <p:spPr>
          <a:xfrm>
            <a:off x="4455811" y="10515172"/>
            <a:ext cx="10434267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66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청소   와     </a:t>
            </a:r>
            <a:r>
              <a:rPr lang="ko-KR" altLang="en-US" sz="6600" b="1" dirty="0">
                <a:latin typeface="Noto Sans KR" panose="020B0500000000000000" pitchFamily="34" charset="-128"/>
                <a:ea typeface="Noto Sans KR" panose="020B0500000000000000" pitchFamily="34" charset="-128"/>
              </a:rPr>
              <a:t>빨래</a:t>
            </a:r>
            <a:r>
              <a:rPr lang="ko-KR" altLang="en-US" sz="66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  지만 요리  는</a:t>
            </a:r>
            <a:endParaRPr lang="ko-KR" altLang="en-US" sz="66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31303D9-A388-3A41-A1B3-A284E2E6E326}"/>
              </a:ext>
            </a:extLst>
          </p:cNvPr>
          <p:cNvSpPr/>
          <p:nvPr/>
        </p:nvSpPr>
        <p:spPr>
          <a:xfrm>
            <a:off x="8107680" y="7772400"/>
            <a:ext cx="2042160" cy="4175760"/>
          </a:xfrm>
          <a:prstGeom prst="rect">
            <a:avLst/>
          </a:prstGeom>
          <a:noFill/>
          <a:ln w="76200">
            <a:solidFill>
              <a:srgbClr val="4285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6D2E11A-3621-A246-97C1-016247307A17}"/>
              </a:ext>
            </a:extLst>
          </p:cNvPr>
          <p:cNvSpPr/>
          <p:nvPr/>
        </p:nvSpPr>
        <p:spPr>
          <a:xfrm>
            <a:off x="18142356" y="9198948"/>
            <a:ext cx="10660291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6000" dirty="0">
                <a:solidFill>
                  <a:srgbClr val="34A853"/>
                </a:solidFill>
                <a:latin typeface="Nanum Gothic" charset="-127"/>
                <a:ea typeface="Nanum Gothic" charset="-127"/>
                <a:cs typeface="Nanum Gothic" charset="-127"/>
              </a:rPr>
              <a:t>Word2Vec, </a:t>
            </a:r>
            <a:r>
              <a:rPr lang="en-US" altLang="ko-KR" sz="6000" dirty="0" err="1">
                <a:solidFill>
                  <a:srgbClr val="34A853"/>
                </a:solidFill>
                <a:latin typeface="Nanum Gothic" charset="-127"/>
                <a:ea typeface="Nanum Gothic" charset="-127"/>
                <a:cs typeface="Nanum Gothic" charset="-127"/>
              </a:rPr>
              <a:t>FastText</a:t>
            </a:r>
            <a:r>
              <a:rPr lang="en-US" altLang="ko-KR" sz="6000" dirty="0">
                <a:solidFill>
                  <a:srgbClr val="34A853"/>
                </a:solidFill>
                <a:latin typeface="Nanum Gothic" charset="-127"/>
                <a:ea typeface="Nanum Gothic" charset="-127"/>
                <a:cs typeface="Nanum Gothic" charset="-127"/>
              </a:rPr>
              <a:t>, </a:t>
            </a:r>
            <a:r>
              <a:rPr lang="en-US" altLang="ko-KR" sz="6000" dirty="0" err="1">
                <a:solidFill>
                  <a:srgbClr val="34A853"/>
                </a:solidFill>
                <a:latin typeface="Nanum Gothic" charset="-127"/>
                <a:ea typeface="Nanum Gothic" charset="-127"/>
                <a:cs typeface="Nanum Gothic" charset="-127"/>
              </a:rPr>
              <a:t>GloVe</a:t>
            </a:r>
            <a:r>
              <a:rPr lang="en-US" altLang="ko-KR" sz="6000" dirty="0">
                <a:solidFill>
                  <a:srgbClr val="34A853"/>
                </a:solidFill>
                <a:latin typeface="Nanum Gothic" charset="-127"/>
                <a:ea typeface="Nanum Gothic" charset="-127"/>
                <a:cs typeface="Nanum Gothic" charset="-127"/>
              </a:rPr>
              <a:t>…</a:t>
            </a:r>
            <a:endParaRPr lang="ko-KR" altLang="en-US" sz="6000" dirty="0">
              <a:solidFill>
                <a:srgbClr val="34A853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793434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98;p30"/>
          <p:cNvSpPr txBox="1">
            <a:spLocks/>
          </p:cNvSpPr>
          <p:nvPr/>
        </p:nvSpPr>
        <p:spPr>
          <a:xfrm>
            <a:off x="6336125" y="4389100"/>
            <a:ext cx="23903700" cy="12512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ko-KR" altLang="en-US" sz="12000" dirty="0">
                <a:latin typeface="Nanum Gothic" charset="-127"/>
                <a:ea typeface="Nanum Gothic" charset="-127"/>
                <a:cs typeface="Nanum Gothic" charset="-127"/>
              </a:rPr>
              <a:t>문장 수준</a:t>
            </a:r>
            <a:endParaRPr lang="en-US" altLang="ko-KR" sz="12000" dirty="0">
              <a:latin typeface="Nanum Gothic" charset="-127"/>
              <a:ea typeface="Nanum Gothic" charset="-127"/>
              <a:cs typeface="Nanum Gothic" charset="-127"/>
            </a:endParaRPr>
          </a:p>
          <a:p>
            <a:pPr algn="ctr"/>
            <a:r>
              <a:rPr lang="ko-KR" altLang="en-US" sz="12000" dirty="0">
                <a:latin typeface="Nanum Gothic" charset="-127"/>
                <a:ea typeface="Nanum Gothic" charset="-127"/>
                <a:cs typeface="Nanum Gothic" charset="-127"/>
              </a:rPr>
              <a:t>임베딩 구축 및 활용</a:t>
            </a:r>
          </a:p>
        </p:txBody>
      </p:sp>
    </p:spTree>
    <p:extLst>
      <p:ext uri="{BB962C8B-B14F-4D97-AF65-F5344CB8AC3E}">
        <p14:creationId xmlns:p14="http://schemas.microsoft.com/office/powerpoint/2010/main" val="9896044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64;p26"/>
          <p:cNvSpPr txBox="1">
            <a:spLocks/>
          </p:cNvSpPr>
          <p:nvPr/>
        </p:nvSpPr>
        <p:spPr>
          <a:xfrm>
            <a:off x="1735200" y="2130225"/>
            <a:ext cx="32154600" cy="302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ko-KR" altLang="en-US" sz="9600" dirty="0">
                <a:latin typeface="Nanum Gothic" charset="-127"/>
                <a:ea typeface="Nanum Gothic" charset="-127"/>
                <a:cs typeface="Nanum Gothic" charset="-127"/>
              </a:rPr>
              <a:t>문장 수준 임베딩</a:t>
            </a:r>
          </a:p>
        </p:txBody>
      </p:sp>
      <p:sp>
        <p:nvSpPr>
          <p:cNvPr id="3" name="Google Shape;165;p26"/>
          <p:cNvSpPr txBox="1">
            <a:spLocks/>
          </p:cNvSpPr>
          <p:nvPr/>
        </p:nvSpPr>
        <p:spPr>
          <a:xfrm>
            <a:off x="1735224" y="5600625"/>
            <a:ext cx="27647496" cy="9385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ko-KR" altLang="en-US" sz="7200" dirty="0">
                <a:latin typeface="Nanum Gothic" charset="-127"/>
                <a:ea typeface="Nanum Gothic" charset="-127"/>
                <a:cs typeface="Nanum Gothic" charset="-127"/>
              </a:rPr>
              <a:t>최근 </a:t>
            </a:r>
            <a:r>
              <a:rPr lang="en-US" altLang="ko-KR" sz="7200" dirty="0" err="1">
                <a:latin typeface="Nanum Gothic" charset="-127"/>
                <a:ea typeface="Nanum Gothic" charset="-127"/>
                <a:cs typeface="Nanum Gothic" charset="-127"/>
              </a:rPr>
              <a:t>ELMo</a:t>
            </a:r>
            <a:r>
              <a:rPr lang="en-US" altLang="ko-KR" sz="7200" dirty="0">
                <a:latin typeface="Nanum Gothic" charset="-127"/>
                <a:ea typeface="Nanum Gothic" charset="-127"/>
                <a:cs typeface="Nanum Gothic" charset="-127"/>
              </a:rPr>
              <a:t>, BERT </a:t>
            </a:r>
            <a:r>
              <a:rPr lang="ko-KR" altLang="en-US" sz="7200" dirty="0">
                <a:latin typeface="Nanum Gothic" charset="-127"/>
                <a:ea typeface="Nanum Gothic" charset="-127"/>
                <a:cs typeface="Nanum Gothic" charset="-127"/>
              </a:rPr>
              <a:t>등 다양한 문장 수준 임베딩 등장</a:t>
            </a:r>
            <a:endParaRPr lang="en-US" altLang="ko-KR" sz="7200" dirty="0">
              <a:latin typeface="Nanum Gothic" charset="-127"/>
              <a:ea typeface="Nanum Gothic" charset="-127"/>
              <a:cs typeface="Nanum Gothic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9958B5E-DE60-B748-B394-4D2B90A988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0190" y="7248301"/>
            <a:ext cx="11261090" cy="616817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9CA717C-8C24-184B-B65A-9ED81EA34D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06246" y="7697645"/>
            <a:ext cx="579120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4425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64;p26"/>
          <p:cNvSpPr txBox="1">
            <a:spLocks/>
          </p:cNvSpPr>
          <p:nvPr/>
        </p:nvSpPr>
        <p:spPr>
          <a:xfrm>
            <a:off x="1735200" y="2130225"/>
            <a:ext cx="32154600" cy="302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ko-KR" altLang="en-US" sz="9600" dirty="0">
                <a:latin typeface="Nanum Gothic" charset="-127"/>
                <a:ea typeface="Nanum Gothic" charset="-127"/>
                <a:cs typeface="Nanum Gothic" charset="-127"/>
              </a:rPr>
              <a:t>문장 수준 임베딩</a:t>
            </a:r>
          </a:p>
        </p:txBody>
      </p:sp>
      <p:sp>
        <p:nvSpPr>
          <p:cNvPr id="3" name="Google Shape;165;p26"/>
          <p:cNvSpPr txBox="1">
            <a:spLocks/>
          </p:cNvSpPr>
          <p:nvPr/>
        </p:nvSpPr>
        <p:spPr>
          <a:xfrm>
            <a:off x="1735224" y="5600625"/>
            <a:ext cx="27647496" cy="9385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ko-KR" altLang="en-US" sz="7200">
                <a:latin typeface="Nanum Gothic" charset="-127"/>
                <a:ea typeface="Nanum Gothic" charset="-127"/>
                <a:cs typeface="Nanum Gothic" charset="-127"/>
              </a:rPr>
              <a:t>문장 수준 임베딩의 장점은 동음이의어 분간 가능</a:t>
            </a:r>
            <a:endParaRPr lang="en-US" altLang="ko-KR" sz="7200">
              <a:latin typeface="Nanum Gothic" charset="-127"/>
              <a:ea typeface="Nanum Gothic" charset="-127"/>
              <a:cs typeface="Nanum Gothic" charset="-127"/>
            </a:endParaRPr>
          </a:p>
          <a:p>
            <a:pPr>
              <a:buClr>
                <a:schemeClr val="dk1"/>
              </a:buClr>
              <a:buSzPts val="1100"/>
            </a:pPr>
            <a:r>
              <a:rPr lang="ko-KR" altLang="en-US" sz="7200">
                <a:latin typeface="Nanum Gothic" charset="-127"/>
                <a:ea typeface="Nanum Gothic" charset="-127"/>
                <a:cs typeface="Nanum Gothic" charset="-127"/>
              </a:rPr>
              <a:t>다시 말해 문장의 문맥적 의미를 벡터화할 수 있음</a:t>
            </a:r>
            <a:endParaRPr lang="en-US" altLang="ko-KR" sz="7200" dirty="0"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3F5F14D-9061-9E41-B7A3-B517B28C6056}"/>
              </a:ext>
            </a:extLst>
          </p:cNvPr>
          <p:cNvSpPr/>
          <p:nvPr/>
        </p:nvSpPr>
        <p:spPr>
          <a:xfrm>
            <a:off x="4419235" y="8962083"/>
            <a:ext cx="4076757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6600" b="1" dirty="0">
                <a:latin typeface="Nanum Gothic" charset="-127"/>
                <a:ea typeface="Nanum Gothic" charset="-127"/>
                <a:cs typeface="Nanum Gothic" charset="-127"/>
              </a:rPr>
              <a:t>배  </a:t>
            </a:r>
            <a:r>
              <a:rPr lang="ko-KR" altLang="en-US" sz="6600" dirty="0">
                <a:latin typeface="Nanum Gothic" charset="-127"/>
                <a:ea typeface="Nanum Gothic" charset="-127"/>
                <a:cs typeface="Nanum Gothic" charset="-127"/>
              </a:rPr>
              <a:t>가 고파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6D5480A-4516-1347-96EA-6AD57967FF12}"/>
              </a:ext>
            </a:extLst>
          </p:cNvPr>
          <p:cNvSpPr/>
          <p:nvPr/>
        </p:nvSpPr>
        <p:spPr>
          <a:xfrm>
            <a:off x="4419235" y="10517679"/>
            <a:ext cx="8289449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6600" b="1" dirty="0">
                <a:latin typeface="Nanum Gothic" charset="-127"/>
                <a:ea typeface="Nanum Gothic" charset="-127"/>
                <a:cs typeface="Nanum Gothic" charset="-127"/>
              </a:rPr>
              <a:t>배  </a:t>
            </a:r>
            <a:r>
              <a:rPr lang="ko-KR" altLang="en-US" sz="6600" dirty="0">
                <a:latin typeface="Nanum Gothic" charset="-127"/>
                <a:ea typeface="Nanum Gothic" charset="-127"/>
                <a:cs typeface="Nanum Gothic" charset="-127"/>
              </a:rPr>
              <a:t>가 항구에 정박했다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DF08A2C-C141-494A-81CC-7DF608CD3F4E}"/>
              </a:ext>
            </a:extLst>
          </p:cNvPr>
          <p:cNvSpPr/>
          <p:nvPr/>
        </p:nvSpPr>
        <p:spPr>
          <a:xfrm>
            <a:off x="4419234" y="12079321"/>
            <a:ext cx="4076757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6600" b="1" dirty="0">
                <a:latin typeface="Nanum Gothic" charset="-127"/>
                <a:ea typeface="Nanum Gothic" charset="-127"/>
                <a:cs typeface="Nanum Gothic" charset="-127"/>
              </a:rPr>
              <a:t>배  </a:t>
            </a:r>
            <a:r>
              <a:rPr lang="ko-KR" altLang="en-US" sz="6600" dirty="0">
                <a:latin typeface="Nanum Gothic" charset="-127"/>
                <a:ea typeface="Nanum Gothic" charset="-127"/>
                <a:cs typeface="Nanum Gothic" charset="-127"/>
              </a:rPr>
              <a:t>가 달다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EFF8A7E-1363-C847-AFE8-C46157F665A8}"/>
              </a:ext>
            </a:extLst>
          </p:cNvPr>
          <p:cNvSpPr/>
          <p:nvPr/>
        </p:nvSpPr>
        <p:spPr>
          <a:xfrm>
            <a:off x="4206240" y="8808720"/>
            <a:ext cx="1295034" cy="4521500"/>
          </a:xfrm>
          <a:prstGeom prst="rect">
            <a:avLst/>
          </a:prstGeom>
          <a:noFill/>
          <a:ln w="76200">
            <a:solidFill>
              <a:srgbClr val="4285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Nanum Gothic" charset="-127"/>
              <a:ea typeface="Nanum Gothic" charset="-127"/>
              <a:cs typeface="Nanum Gothic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9543594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64;p26"/>
          <p:cNvSpPr txBox="1">
            <a:spLocks/>
          </p:cNvSpPr>
          <p:nvPr/>
        </p:nvSpPr>
        <p:spPr>
          <a:xfrm>
            <a:off x="1735200" y="2130225"/>
            <a:ext cx="32154600" cy="302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ko-KR" altLang="en-US" sz="9600" dirty="0">
                <a:latin typeface="Nanum Gothic" charset="-127"/>
                <a:ea typeface="Nanum Gothic" charset="-127"/>
                <a:cs typeface="Nanum Gothic" charset="-127"/>
              </a:rPr>
              <a:t>임베딩 활용</a:t>
            </a:r>
          </a:p>
        </p:txBody>
      </p:sp>
      <p:sp>
        <p:nvSpPr>
          <p:cNvPr id="5" name="Google Shape;165;p26"/>
          <p:cNvSpPr txBox="1">
            <a:spLocks/>
          </p:cNvSpPr>
          <p:nvPr/>
        </p:nvSpPr>
        <p:spPr>
          <a:xfrm>
            <a:off x="1735224" y="5600625"/>
            <a:ext cx="27647496" cy="9385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ko-KR" altLang="en-US" sz="7200">
                <a:latin typeface="Nanum Gothic" charset="-127"/>
                <a:ea typeface="Nanum Gothic" charset="-127"/>
                <a:cs typeface="Nanum Gothic" charset="-127"/>
              </a:rPr>
              <a:t>임베딩이 가장 크게 쓰일 수 있는 분야는 전이학습</a:t>
            </a:r>
            <a:r>
              <a:rPr lang="en-US" altLang="ko-KR" sz="7200">
                <a:latin typeface="Nanum Gothic" charset="-127"/>
                <a:ea typeface="Nanum Gothic" charset="-127"/>
                <a:cs typeface="Nanum Gothic" charset="-127"/>
              </a:rPr>
              <a:t>(transfer learning)</a:t>
            </a:r>
          </a:p>
          <a:p>
            <a:pPr>
              <a:buClr>
                <a:schemeClr val="dk1"/>
              </a:buClr>
              <a:buSzPts val="1100"/>
            </a:pPr>
            <a:r>
              <a:rPr lang="ko-KR" altLang="en-US" sz="7200">
                <a:latin typeface="Nanum Gothic" charset="-127"/>
                <a:ea typeface="Nanum Gothic" charset="-127"/>
                <a:cs typeface="Nanum Gothic" charset="-127"/>
              </a:rPr>
              <a:t>다른 네트워크의 입력값으로 사용돼 자연어 처리 성능을 높일 수 있음</a:t>
            </a:r>
            <a:endParaRPr lang="en-US" altLang="ko-KR" sz="7200" dirty="0">
              <a:latin typeface="Nanum Gothic" charset="-127"/>
              <a:ea typeface="Nanum Gothic" charset="-127"/>
              <a:cs typeface="Nanum Gothic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8B76CBA-89C1-284D-BBFF-5CDC3E6C2E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89220" y="8355965"/>
            <a:ext cx="4931920" cy="749427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A399BAA-D421-444A-A2ED-21CC2F3AB3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0520" y="8449310"/>
            <a:ext cx="12141200" cy="623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14479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64;p26"/>
          <p:cNvSpPr txBox="1">
            <a:spLocks/>
          </p:cNvSpPr>
          <p:nvPr/>
        </p:nvSpPr>
        <p:spPr>
          <a:xfrm>
            <a:off x="1735200" y="2130225"/>
            <a:ext cx="32154600" cy="302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ko-KR" altLang="en-US" sz="9600" dirty="0">
                <a:latin typeface="Nanum Gothic" charset="-127"/>
                <a:ea typeface="Nanum Gothic" charset="-127"/>
                <a:cs typeface="Nanum Gothic" charset="-127"/>
              </a:rPr>
              <a:t>전이학습 튜토리얼</a:t>
            </a:r>
          </a:p>
        </p:txBody>
      </p:sp>
      <p:sp>
        <p:nvSpPr>
          <p:cNvPr id="5" name="Google Shape;165;p26"/>
          <p:cNvSpPr txBox="1">
            <a:spLocks/>
          </p:cNvSpPr>
          <p:nvPr/>
        </p:nvSpPr>
        <p:spPr>
          <a:xfrm>
            <a:off x="1735224" y="5600625"/>
            <a:ext cx="27647496" cy="9385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ko-KR" altLang="en-US" sz="7200" dirty="0">
                <a:latin typeface="Nanum Gothic" charset="-127"/>
                <a:ea typeface="Nanum Gothic" charset="-127"/>
                <a:cs typeface="Nanum Gothic" charset="-127"/>
              </a:rPr>
              <a:t>실습 코드</a:t>
            </a:r>
            <a:endParaRPr lang="en-US" altLang="ko-KR" sz="7200" dirty="0"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42D4EED-BAB2-7B4F-984E-278108D11A37}"/>
              </a:ext>
            </a:extLst>
          </p:cNvPr>
          <p:cNvSpPr/>
          <p:nvPr/>
        </p:nvSpPr>
        <p:spPr>
          <a:xfrm>
            <a:off x="2805557" y="8099387"/>
            <a:ext cx="14007361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R" sz="6000" dirty="0">
                <a:latin typeface="Nanum Gothic" charset="-127"/>
                <a:ea typeface="Nanum Gothic" charset="-127"/>
                <a:cs typeface="Nanum Gothic" charset="-127"/>
                <a:hlinkClick r:id="rId3"/>
              </a:rPr>
              <a:t>https://github.com/ratsgo/embedding</a:t>
            </a:r>
            <a:endParaRPr lang="ko-KR" altLang="en-US" sz="6000" dirty="0">
              <a:latin typeface="Nanum Gothic" charset="-127"/>
              <a:ea typeface="Nanum Gothic" charset="-127"/>
              <a:cs typeface="Nanum Gothic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73943A1-FC8D-DE41-ADEB-A19CDF7D96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56480" y="7645785"/>
            <a:ext cx="8696960" cy="1087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5405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64;p26"/>
          <p:cNvSpPr txBox="1">
            <a:spLocks/>
          </p:cNvSpPr>
          <p:nvPr/>
        </p:nvSpPr>
        <p:spPr>
          <a:xfrm>
            <a:off x="1735200" y="2130225"/>
            <a:ext cx="32154600" cy="302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ko-KR" altLang="en-US" sz="9600" dirty="0">
                <a:latin typeface="Nanum Gothic" charset="-127"/>
                <a:ea typeface="Nanum Gothic" charset="-127"/>
                <a:cs typeface="Nanum Gothic" charset="-127"/>
              </a:rPr>
              <a:t>임베딩이란 </a:t>
            </a:r>
          </a:p>
          <a:p>
            <a:endParaRPr lang="ko-KR" altLang="en-US" sz="9600" dirty="0"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4" name="Google Shape;165;p26"/>
          <p:cNvSpPr txBox="1">
            <a:spLocks/>
          </p:cNvSpPr>
          <p:nvPr/>
        </p:nvSpPr>
        <p:spPr>
          <a:xfrm>
            <a:off x="1735224" y="5600625"/>
            <a:ext cx="19387415" cy="9385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ko-KR" altLang="en-US" sz="7200" dirty="0">
                <a:latin typeface="Nanum Gothic" charset="-127"/>
                <a:ea typeface="Nanum Gothic" charset="-127"/>
                <a:cs typeface="Nanum Gothic" charset="-127"/>
              </a:rPr>
              <a:t>단어나 문장을 벡터로 바꾼 것</a:t>
            </a:r>
            <a:r>
              <a:rPr lang="en-US" altLang="ko-KR" sz="7200" dirty="0">
                <a:latin typeface="Nanum Gothic" charset="-127"/>
                <a:ea typeface="Nanum Gothic" charset="-127"/>
                <a:cs typeface="Nanum Gothic" charset="-127"/>
              </a:rPr>
              <a:t> </a:t>
            </a:r>
            <a:r>
              <a:rPr lang="ko-KR" altLang="en-US" sz="7200" dirty="0">
                <a:latin typeface="Nanum Gothic" charset="-127"/>
                <a:ea typeface="Nanum Gothic" charset="-127"/>
                <a:cs typeface="Nanum Gothic" charset="-127"/>
              </a:rPr>
              <a:t>혹은 그 과정</a:t>
            </a:r>
            <a:endParaRPr lang="en-US" altLang="ko-KR" sz="7200" dirty="0">
              <a:latin typeface="Nanum Gothic" charset="-127"/>
              <a:ea typeface="Nanum Gothic" charset="-127"/>
              <a:cs typeface="Nanum Gothic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4A9509A-A8CD-E44B-AC9D-3853C1ECCB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3480" y="7590790"/>
            <a:ext cx="23903122" cy="542417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AADA9532-3AE9-1D49-8131-BB1D259FCB99}"/>
              </a:ext>
            </a:extLst>
          </p:cNvPr>
          <p:cNvSpPr/>
          <p:nvPr/>
        </p:nvSpPr>
        <p:spPr>
          <a:xfrm>
            <a:off x="2443480" y="9083675"/>
            <a:ext cx="23903122" cy="883285"/>
          </a:xfrm>
          <a:prstGeom prst="rect">
            <a:avLst/>
          </a:prstGeom>
          <a:noFill/>
          <a:ln w="76200">
            <a:solidFill>
              <a:srgbClr val="4285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4060B4E-DE16-B74C-BDF5-B697DEDFBF9B}"/>
              </a:ext>
            </a:extLst>
          </p:cNvPr>
          <p:cNvSpPr/>
          <p:nvPr/>
        </p:nvSpPr>
        <p:spPr>
          <a:xfrm>
            <a:off x="11394770" y="7565428"/>
            <a:ext cx="4128512" cy="5480012"/>
          </a:xfrm>
          <a:prstGeom prst="rect">
            <a:avLst/>
          </a:prstGeom>
          <a:noFill/>
          <a:ln w="76200">
            <a:solidFill>
              <a:srgbClr val="34A8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10B9B7A-4F9A-1C44-8316-1379C4551E7F}"/>
              </a:ext>
            </a:extLst>
          </p:cNvPr>
          <p:cNvSpPr/>
          <p:nvPr/>
        </p:nvSpPr>
        <p:spPr>
          <a:xfrm>
            <a:off x="26590442" y="9017485"/>
            <a:ext cx="4014240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6000" dirty="0">
                <a:solidFill>
                  <a:srgbClr val="4285FA"/>
                </a:solidFill>
                <a:latin typeface="Nanum Gothic" charset="-127"/>
                <a:ea typeface="Nanum Gothic" charset="-127"/>
                <a:cs typeface="Nanum Gothic" charset="-127"/>
              </a:rPr>
              <a:t>단어 </a:t>
            </a:r>
            <a:r>
              <a:rPr lang="ko-KR" altLang="en-US" sz="6000" dirty="0" err="1">
                <a:solidFill>
                  <a:srgbClr val="4285FA"/>
                </a:solidFill>
                <a:latin typeface="Nanum Gothic" charset="-127"/>
                <a:ea typeface="Nanum Gothic" charset="-127"/>
                <a:cs typeface="Nanum Gothic" charset="-127"/>
              </a:rPr>
              <a:t>임베딩</a:t>
            </a:r>
            <a:endParaRPr lang="ko-KR" altLang="en-US" sz="6000" dirty="0">
              <a:solidFill>
                <a:srgbClr val="4285FA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FD6D2AA-981F-E04C-9CE5-20B8C942B1FB}"/>
              </a:ext>
            </a:extLst>
          </p:cNvPr>
          <p:cNvSpPr/>
          <p:nvPr/>
        </p:nvSpPr>
        <p:spPr>
          <a:xfrm>
            <a:off x="11508812" y="13206898"/>
            <a:ext cx="4014240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6000" dirty="0">
                <a:solidFill>
                  <a:srgbClr val="34A853"/>
                </a:solidFill>
                <a:latin typeface="Nanum Gothic" charset="-127"/>
                <a:ea typeface="Nanum Gothic" charset="-127"/>
                <a:cs typeface="Nanum Gothic" charset="-127"/>
              </a:rPr>
              <a:t>문서 </a:t>
            </a:r>
            <a:r>
              <a:rPr lang="ko-KR" altLang="en-US" sz="6000" dirty="0" err="1">
                <a:solidFill>
                  <a:srgbClr val="34A853"/>
                </a:solidFill>
                <a:latin typeface="Nanum Gothic" charset="-127"/>
                <a:ea typeface="Nanum Gothic" charset="-127"/>
                <a:cs typeface="Nanum Gothic" charset="-127"/>
              </a:rPr>
              <a:t>임베딩</a:t>
            </a:r>
            <a:endParaRPr lang="ko-KR" altLang="en-US" sz="6000" dirty="0">
              <a:solidFill>
                <a:srgbClr val="34A853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5680350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98;p30"/>
          <p:cNvSpPr txBox="1">
            <a:spLocks/>
          </p:cNvSpPr>
          <p:nvPr/>
        </p:nvSpPr>
        <p:spPr>
          <a:xfrm>
            <a:off x="6336125" y="4389100"/>
            <a:ext cx="23903700" cy="12512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sz="12000" dirty="0">
                <a:latin typeface="Nanum Gothic" charset="-127"/>
                <a:ea typeface="Nanum Gothic" charset="-127"/>
                <a:cs typeface="Nanum Gothic" charset="-127"/>
              </a:rPr>
              <a:t>Q &amp; A</a:t>
            </a:r>
            <a:endParaRPr lang="ko-KR" altLang="en-US" sz="12000" dirty="0">
              <a:latin typeface="Nanum Gothic" charset="-127"/>
              <a:ea typeface="Nanum Gothic" charset="-127"/>
              <a:cs typeface="Nanum Gothic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39301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64;p26"/>
          <p:cNvSpPr txBox="1">
            <a:spLocks/>
          </p:cNvSpPr>
          <p:nvPr/>
        </p:nvSpPr>
        <p:spPr>
          <a:xfrm>
            <a:off x="1735200" y="2130225"/>
            <a:ext cx="32154600" cy="302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ko-KR" altLang="en-US" sz="9600" dirty="0">
                <a:latin typeface="Nanum Gothic" charset="-127"/>
                <a:ea typeface="Nanum Gothic" charset="-127"/>
                <a:cs typeface="Nanum Gothic" charset="-127"/>
              </a:rPr>
              <a:t>임베딩이란 </a:t>
            </a:r>
          </a:p>
          <a:p>
            <a:endParaRPr lang="ko-KR" altLang="en-US" sz="9600" dirty="0"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9" name="Google Shape;165;p26"/>
          <p:cNvSpPr txBox="1">
            <a:spLocks/>
          </p:cNvSpPr>
          <p:nvPr/>
        </p:nvSpPr>
        <p:spPr>
          <a:xfrm>
            <a:off x="1735225" y="5600625"/>
            <a:ext cx="15544800" cy="9385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-US" altLang="ko-KR" sz="7200">
                <a:latin typeface="Nanum Gothic" charset="-127"/>
                <a:ea typeface="Nanum Gothic" charset="-127"/>
                <a:cs typeface="Nanum Gothic" charset="-127"/>
              </a:rPr>
              <a:t>‘</a:t>
            </a:r>
            <a:r>
              <a:rPr lang="ko-KR" altLang="en-US" sz="7200">
                <a:latin typeface="Nanum Gothic" charset="-127"/>
                <a:ea typeface="Nanum Gothic" charset="-127"/>
                <a:cs typeface="Nanum Gothic" charset="-127"/>
              </a:rPr>
              <a:t>희망</a:t>
            </a:r>
            <a:r>
              <a:rPr lang="en-US" altLang="ko-KR" sz="7200">
                <a:latin typeface="Nanum Gothic" charset="-127"/>
                <a:ea typeface="Nanum Gothic" charset="-127"/>
                <a:cs typeface="Nanum Gothic" charset="-127"/>
              </a:rPr>
              <a:t>’</a:t>
            </a:r>
            <a:r>
              <a:rPr lang="ko-KR" altLang="en-US" sz="7200">
                <a:latin typeface="Nanum Gothic" charset="-127"/>
                <a:ea typeface="Nanum Gothic" charset="-127"/>
                <a:cs typeface="Nanum Gothic" charset="-127"/>
              </a:rPr>
              <a:t>이라는 단어의 </a:t>
            </a:r>
            <a:r>
              <a:rPr lang="en-US" altLang="ko-KR" sz="7200">
                <a:latin typeface="Nanum Gothic" charset="-127"/>
                <a:ea typeface="Nanum Gothic" charset="-127"/>
                <a:cs typeface="Nanum Gothic" charset="-127"/>
              </a:rPr>
              <a:t>Word2Vec </a:t>
            </a:r>
            <a:r>
              <a:rPr lang="ko-KR" altLang="en-US" sz="7200">
                <a:latin typeface="Nanum Gothic" charset="-127"/>
                <a:ea typeface="Nanum Gothic" charset="-127"/>
                <a:cs typeface="Nanum Gothic" charset="-127"/>
              </a:rPr>
              <a:t>임베딩</a:t>
            </a:r>
            <a:endParaRPr lang="en-US" altLang="ko-KR" sz="7200" dirty="0">
              <a:latin typeface="Nanum Gothic" charset="-127"/>
              <a:ea typeface="Nanum Gothic" charset="-127"/>
              <a:cs typeface="Nanum Gothic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F8B9C25B-9A1F-7B49-ACE4-CC5140C2CD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7668" y="7223760"/>
            <a:ext cx="23371342" cy="177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0488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64;p26"/>
          <p:cNvSpPr txBox="1">
            <a:spLocks/>
          </p:cNvSpPr>
          <p:nvPr/>
        </p:nvSpPr>
        <p:spPr>
          <a:xfrm>
            <a:off x="1735200" y="2130225"/>
            <a:ext cx="32154600" cy="302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ko-KR" altLang="en-US" sz="9600" dirty="0">
                <a:latin typeface="Nanum Gothic" charset="-127"/>
                <a:ea typeface="Nanum Gothic" charset="-127"/>
                <a:cs typeface="Nanum Gothic" charset="-127"/>
              </a:rPr>
              <a:t>임베딩으로 할 수 있는 것 </a:t>
            </a:r>
          </a:p>
          <a:p>
            <a:endParaRPr lang="ko-KR" altLang="en-US" sz="9600" dirty="0"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5" name="Google Shape;165;p26"/>
          <p:cNvSpPr txBox="1">
            <a:spLocks/>
          </p:cNvSpPr>
          <p:nvPr/>
        </p:nvSpPr>
        <p:spPr>
          <a:xfrm>
            <a:off x="1735225" y="5600625"/>
            <a:ext cx="15544800" cy="9385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ko-KR" altLang="en-US" sz="7200">
                <a:latin typeface="Nanum Gothic" charset="-127"/>
                <a:ea typeface="Nanum Gothic" charset="-127"/>
                <a:cs typeface="Nanum Gothic" charset="-127"/>
              </a:rPr>
              <a:t>관련도</a:t>
            </a:r>
            <a:r>
              <a:rPr lang="en-US" altLang="ko-KR" sz="7200">
                <a:latin typeface="Nanum Gothic" charset="-127"/>
                <a:ea typeface="Nanum Gothic" charset="-127"/>
                <a:cs typeface="Nanum Gothic" charset="-127"/>
              </a:rPr>
              <a:t>/</a:t>
            </a:r>
            <a:r>
              <a:rPr lang="ko-KR" altLang="en-US" sz="7200">
                <a:latin typeface="Nanum Gothic" charset="-127"/>
                <a:ea typeface="Nanum Gothic" charset="-127"/>
                <a:cs typeface="Nanum Gothic" charset="-127"/>
              </a:rPr>
              <a:t>유사도 계산</a:t>
            </a:r>
            <a:endParaRPr lang="en-US" altLang="ko-KR" sz="7200" dirty="0">
              <a:latin typeface="Nanum Gothic" charset="-127"/>
              <a:ea typeface="Nanum Gothic" charset="-127"/>
              <a:cs typeface="Nanum Gothic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62D7DB2-B8A4-494F-AC02-A10907359C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6390" y="7246620"/>
            <a:ext cx="20621634" cy="6804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627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64;p26"/>
          <p:cNvSpPr txBox="1">
            <a:spLocks/>
          </p:cNvSpPr>
          <p:nvPr/>
        </p:nvSpPr>
        <p:spPr>
          <a:xfrm>
            <a:off x="1735200" y="2130225"/>
            <a:ext cx="32154600" cy="302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ko-KR" altLang="en-US" sz="9600" dirty="0">
                <a:latin typeface="Nanum Gothic" charset="-127"/>
                <a:ea typeface="Nanum Gothic" charset="-127"/>
                <a:cs typeface="Nanum Gothic" charset="-127"/>
              </a:rPr>
              <a:t>임베딩으로 할 수 있는 것 </a:t>
            </a:r>
          </a:p>
          <a:p>
            <a:pPr>
              <a:buClr>
                <a:schemeClr val="dk1"/>
              </a:buClr>
              <a:buSzPts val="1100"/>
            </a:pPr>
            <a:r>
              <a:rPr lang="ko-KR" altLang="en-US" sz="9600" dirty="0">
                <a:latin typeface="Nanum Gothic" charset="-127"/>
                <a:ea typeface="Nanum Gothic" charset="-127"/>
                <a:cs typeface="Nanum Gothic" charset="-127"/>
              </a:rPr>
              <a:t> </a:t>
            </a:r>
          </a:p>
          <a:p>
            <a:endParaRPr lang="ko-KR" altLang="en-US" sz="9600" dirty="0"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5" name="Google Shape;165;p26"/>
          <p:cNvSpPr txBox="1">
            <a:spLocks/>
          </p:cNvSpPr>
          <p:nvPr/>
        </p:nvSpPr>
        <p:spPr>
          <a:xfrm>
            <a:off x="1735225" y="5600625"/>
            <a:ext cx="15544800" cy="9385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ko-KR" altLang="en-US" sz="7200" dirty="0">
                <a:latin typeface="Nanum Gothic" charset="-127"/>
                <a:ea typeface="Nanum Gothic" charset="-127"/>
                <a:cs typeface="Nanum Gothic" charset="-127"/>
              </a:rPr>
              <a:t>관련도</a:t>
            </a:r>
            <a:r>
              <a:rPr lang="en-US" altLang="ko-KR" sz="7200" dirty="0">
                <a:latin typeface="Nanum Gothic" charset="-127"/>
                <a:ea typeface="Nanum Gothic" charset="-127"/>
                <a:cs typeface="Nanum Gothic" charset="-127"/>
              </a:rPr>
              <a:t>/</a:t>
            </a:r>
            <a:r>
              <a:rPr lang="ko-KR" altLang="en-US" sz="7200" dirty="0">
                <a:latin typeface="Nanum Gothic" charset="-127"/>
                <a:ea typeface="Nanum Gothic" charset="-127"/>
                <a:cs typeface="Nanum Gothic" charset="-127"/>
              </a:rPr>
              <a:t>유사도 계산</a:t>
            </a:r>
            <a:endParaRPr lang="en-US" altLang="ko-KR" sz="7200" dirty="0">
              <a:latin typeface="Nanum Gothic" charset="-127"/>
              <a:ea typeface="Nanum Gothic" charset="-127"/>
              <a:cs typeface="Nanum Gothic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8C5CE72-4773-6F49-B8A3-B62B6D4AA9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5040" y="3962275"/>
            <a:ext cx="16413885" cy="15848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7642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64;p26"/>
          <p:cNvSpPr txBox="1">
            <a:spLocks/>
          </p:cNvSpPr>
          <p:nvPr/>
        </p:nvSpPr>
        <p:spPr>
          <a:xfrm>
            <a:off x="1735200" y="2130225"/>
            <a:ext cx="32154600" cy="302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ko-KR" altLang="en-US" sz="9600" dirty="0">
                <a:latin typeface="Nanum Gothic" charset="-127"/>
                <a:ea typeface="Nanum Gothic" charset="-127"/>
                <a:cs typeface="Nanum Gothic" charset="-127"/>
              </a:rPr>
              <a:t>임베딩으로 할 수 있는 것 </a:t>
            </a:r>
          </a:p>
          <a:p>
            <a:endParaRPr lang="ko-KR" altLang="en-US" sz="9600" dirty="0"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5" name="Google Shape;165;p26"/>
          <p:cNvSpPr txBox="1">
            <a:spLocks/>
          </p:cNvSpPr>
          <p:nvPr/>
        </p:nvSpPr>
        <p:spPr>
          <a:xfrm>
            <a:off x="1735225" y="5600625"/>
            <a:ext cx="15544800" cy="9385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ko-KR" altLang="en-US" sz="7200" dirty="0">
                <a:latin typeface="Nanum Gothic" charset="-127"/>
                <a:ea typeface="Nanum Gothic" charset="-127"/>
                <a:cs typeface="Nanum Gothic" charset="-127"/>
              </a:rPr>
              <a:t>시각화</a:t>
            </a:r>
            <a:endParaRPr lang="en-US" altLang="ko-KR" sz="7200" dirty="0">
              <a:latin typeface="Nanum Gothic" charset="-127"/>
              <a:ea typeface="Nanum Gothic" charset="-127"/>
              <a:cs typeface="Nanum Gothic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C0A880C-223C-CB4B-8402-AFF348CFA9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3015" y="4184101"/>
            <a:ext cx="15634970" cy="16389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8621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64;p26"/>
          <p:cNvSpPr txBox="1">
            <a:spLocks/>
          </p:cNvSpPr>
          <p:nvPr/>
        </p:nvSpPr>
        <p:spPr>
          <a:xfrm>
            <a:off x="1735200" y="2130225"/>
            <a:ext cx="32154600" cy="302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ko-KR" altLang="en-US" sz="9600" dirty="0">
                <a:latin typeface="Nanum Gothic" charset="-127"/>
                <a:ea typeface="Nanum Gothic" charset="-127"/>
                <a:cs typeface="Nanum Gothic" charset="-127"/>
              </a:rPr>
              <a:t>임베딩으로 할 수 있는 것 </a:t>
            </a:r>
          </a:p>
          <a:p>
            <a:endParaRPr lang="ko-KR" altLang="en-US" sz="9600" dirty="0"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7" name="Google Shape;165;p26"/>
          <p:cNvSpPr txBox="1">
            <a:spLocks/>
          </p:cNvSpPr>
          <p:nvPr/>
        </p:nvSpPr>
        <p:spPr>
          <a:xfrm>
            <a:off x="1735224" y="5600625"/>
            <a:ext cx="18960695" cy="9385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ko-KR" altLang="en-US" sz="7200" b="1">
                <a:latin typeface="Nanum Gothic" charset="-127"/>
                <a:ea typeface="Nanum Gothic" charset="-127"/>
                <a:cs typeface="Nanum Gothic" charset="-127"/>
              </a:rPr>
              <a:t>벡터 연산</a:t>
            </a:r>
            <a:r>
              <a:rPr lang="en-US" altLang="ko-KR" sz="7200" b="1">
                <a:latin typeface="Nanum Gothic" charset="-127"/>
                <a:ea typeface="Nanum Gothic" charset="-127"/>
                <a:cs typeface="Nanum Gothic" charset="-127"/>
              </a:rPr>
              <a:t>(</a:t>
            </a:r>
            <a:r>
              <a:rPr lang="ko-KR" altLang="en-US" sz="7200" b="1">
                <a:latin typeface="Nanum Gothic" charset="-127"/>
                <a:ea typeface="Nanum Gothic" charset="-127"/>
                <a:cs typeface="Nanum Gothic" charset="-127"/>
              </a:rPr>
              <a:t>유추 평가</a:t>
            </a:r>
            <a:r>
              <a:rPr lang="en-US" altLang="ko-KR" sz="7200" b="1">
                <a:latin typeface="Nanum Gothic" charset="-127"/>
                <a:ea typeface="Nanum Gothic" charset="-127"/>
                <a:cs typeface="Nanum Gothic" charset="-127"/>
              </a:rPr>
              <a:t>) </a:t>
            </a:r>
            <a:r>
              <a:rPr lang="en-US" altLang="ko-KR" sz="7200">
                <a:latin typeface="Nanum Gothic" charset="-127"/>
                <a:ea typeface="Nanum Gothic" charset="-127"/>
                <a:cs typeface="Nanum Gothic" charset="-127"/>
              </a:rPr>
              <a:t>: </a:t>
            </a:r>
            <a:r>
              <a:rPr lang="ko-KR" altLang="en-US" sz="7200">
                <a:latin typeface="Nanum Gothic" charset="-127"/>
                <a:ea typeface="Nanum Gothic" charset="-127"/>
                <a:cs typeface="Nanum Gothic" charset="-127"/>
              </a:rPr>
              <a:t>아들 </a:t>
            </a:r>
            <a:r>
              <a:rPr lang="en-US" altLang="ko-KR" sz="7200">
                <a:latin typeface="Nanum Gothic" charset="-127"/>
                <a:ea typeface="Nanum Gothic" charset="-127"/>
                <a:cs typeface="Nanum Gothic" charset="-127"/>
              </a:rPr>
              <a:t>– </a:t>
            </a:r>
            <a:r>
              <a:rPr lang="ko-KR" altLang="en-US" sz="7200">
                <a:latin typeface="Nanum Gothic" charset="-127"/>
                <a:ea typeface="Nanum Gothic" charset="-127"/>
                <a:cs typeface="Nanum Gothic" charset="-127"/>
              </a:rPr>
              <a:t>딸 </a:t>
            </a:r>
            <a:r>
              <a:rPr lang="en-US" altLang="ko-KR" sz="7200">
                <a:latin typeface="Nanum Gothic" charset="-127"/>
                <a:ea typeface="Nanum Gothic" charset="-127"/>
                <a:cs typeface="Nanum Gothic" charset="-127"/>
              </a:rPr>
              <a:t>+ </a:t>
            </a:r>
            <a:r>
              <a:rPr lang="ko-KR" altLang="en-US" sz="7200">
                <a:latin typeface="Nanum Gothic" charset="-127"/>
                <a:ea typeface="Nanum Gothic" charset="-127"/>
                <a:cs typeface="Nanum Gothic" charset="-127"/>
              </a:rPr>
              <a:t>소녀 </a:t>
            </a:r>
            <a:r>
              <a:rPr lang="en-US" altLang="ko-KR" sz="7200">
                <a:latin typeface="Nanum Gothic" charset="-127"/>
                <a:ea typeface="Nanum Gothic" charset="-127"/>
                <a:cs typeface="Nanum Gothic" charset="-127"/>
              </a:rPr>
              <a:t>= </a:t>
            </a:r>
            <a:r>
              <a:rPr lang="ko-KR" altLang="en-US" sz="7200">
                <a:latin typeface="Nanum Gothic" charset="-127"/>
                <a:ea typeface="Nanum Gothic" charset="-127"/>
                <a:cs typeface="Nanum Gothic" charset="-127"/>
              </a:rPr>
              <a:t>소년</a:t>
            </a:r>
            <a:endParaRPr lang="en-US" altLang="ko-KR" sz="7200" dirty="0">
              <a:latin typeface="Nanum Gothic" charset="-127"/>
              <a:ea typeface="Nanum Gothic" charset="-127"/>
              <a:cs typeface="Nanum Gothic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D1CFE6F-C23D-BF47-B8C1-C56ABF9465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3545" y="7812306"/>
            <a:ext cx="9408160" cy="6372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628227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49</TotalTime>
  <Words>781</Words>
  <Application>Microsoft Macintosh PowerPoint</Application>
  <PresentationFormat>사용자 지정</PresentationFormat>
  <Paragraphs>137</Paragraphs>
  <Slides>40</Slides>
  <Notes>40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40</vt:i4>
      </vt:variant>
    </vt:vector>
  </HeadingPairs>
  <TitlesOfParts>
    <vt:vector size="48" baseType="lpstr">
      <vt:lpstr>맑은 고딕</vt:lpstr>
      <vt:lpstr>Nanum Gothic</vt:lpstr>
      <vt:lpstr>Noto Sans KR</vt:lpstr>
      <vt:lpstr>Noto Sans KR Light</vt:lpstr>
      <vt:lpstr>Roboto</vt:lpstr>
      <vt:lpstr>Roboto Light</vt:lpstr>
      <vt:lpstr>Arial</vt:lpstr>
      <vt:lpstr>Simple Light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Microsoft Office User</cp:lastModifiedBy>
  <cp:revision>28</cp:revision>
  <dcterms:modified xsi:type="dcterms:W3CDTF">2019-11-10T02:39:20Z</dcterms:modified>
</cp:coreProperties>
</file>